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0"/>
  </p:notesMasterIdLst>
  <p:sldIdLst>
    <p:sldId id="282" r:id="rId2"/>
    <p:sldId id="290" r:id="rId3"/>
    <p:sldId id="258" r:id="rId4"/>
    <p:sldId id="259" r:id="rId5"/>
    <p:sldId id="260" r:id="rId6"/>
    <p:sldId id="289" r:id="rId7"/>
    <p:sldId id="291" r:id="rId8"/>
    <p:sldId id="292" r:id="rId9"/>
    <p:sldId id="293" r:id="rId10"/>
    <p:sldId id="295" r:id="rId11"/>
    <p:sldId id="294" r:id="rId12"/>
    <p:sldId id="262" r:id="rId13"/>
    <p:sldId id="263" r:id="rId14"/>
    <p:sldId id="264" r:id="rId15"/>
    <p:sldId id="26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71" r:id="rId25"/>
    <p:sldId id="280" r:id="rId26"/>
    <p:sldId id="296" r:id="rId27"/>
    <p:sldId id="297" r:id="rId28"/>
    <p:sldId id="270" r:id="rId29"/>
    <p:sldId id="283" r:id="rId30"/>
    <p:sldId id="284" r:id="rId31"/>
    <p:sldId id="285" r:id="rId32"/>
    <p:sldId id="298" r:id="rId33"/>
    <p:sldId id="299" r:id="rId34"/>
    <p:sldId id="286" r:id="rId35"/>
    <p:sldId id="287" r:id="rId36"/>
    <p:sldId id="300" r:id="rId37"/>
    <p:sldId id="267" r:id="rId38"/>
    <p:sldId id="268" r:id="rId39"/>
  </p:sldIdLst>
  <p:sldSz cx="18288000" cy="10287000"/>
  <p:notesSz cx="10287000" cy="18288000"/>
  <p:embeddedFontLst>
    <p:embeddedFont>
      <p:font typeface="맑은 고딕" panose="020B0503020000020004" pitchFamily="50" charset="-127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달서힐링체Bold" pitchFamily="2" charset="-127"/>
      <p:bold r:id="rId47"/>
    </p:embeddedFont>
    <p:embeddedFont>
      <p:font typeface="DalseoHealing Bold" pitchFamily="2" charset="-127"/>
      <p:bold r:id="rId4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7070"/>
    <a:srgbClr val="A49B9E"/>
    <a:srgbClr val="B8A08C"/>
    <a:srgbClr val="85623B"/>
    <a:srgbClr val="68585E"/>
    <a:srgbClr val="67575D"/>
    <a:srgbClr val="632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/>
    <p:restoredTop sz="86063" autoAdjust="0"/>
  </p:normalViewPr>
  <p:slideViewPr>
    <p:cSldViewPr snapToGrid="0" snapToObjects="1">
      <p:cViewPr varScale="1">
        <p:scale>
          <a:sx n="67" d="100"/>
          <a:sy n="67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050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63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자바스크립트 함수에서 </a:t>
            </a:r>
            <a:r>
              <a:rPr lang="en-US" altLang="ko-KR" smtClean="0"/>
              <a:t>id</a:t>
            </a:r>
            <a:r>
              <a:rPr lang="ko-KR" altLang="en-US" smtClean="0"/>
              <a:t>가 </a:t>
            </a:r>
            <a:r>
              <a:rPr lang="en-US" altLang="ko-KR" smtClean="0"/>
              <a:t>searchType</a:t>
            </a:r>
            <a:r>
              <a:rPr lang="ko-KR" altLang="en-US" smtClean="0"/>
              <a:t>인 태그의 값을 먼저 변수로 선언합니다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만약 검색 조건을 설정하지 않았다면 </a:t>
            </a:r>
            <a:r>
              <a:rPr lang="en-US" altLang="ko-KR" smtClean="0"/>
              <a:t>if</a:t>
            </a:r>
            <a:r>
              <a:rPr lang="ko-KR" altLang="en-US" smtClean="0"/>
              <a:t>문에 의해 경고창이 뜨고요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만약</a:t>
            </a:r>
            <a:r>
              <a:rPr lang="en-US" altLang="ko-KR" smtClean="0"/>
              <a:t>, </a:t>
            </a:r>
            <a:r>
              <a:rPr lang="ko-KR" altLang="en-US" smtClean="0"/>
              <a:t>검색 조건을 책제목으로 했다면 </a:t>
            </a:r>
            <a:r>
              <a:rPr lang="en-US" altLang="ko-KR" smtClean="0"/>
              <a:t>form</a:t>
            </a:r>
            <a:r>
              <a:rPr lang="ko-KR" altLang="en-US" smtClean="0"/>
              <a:t>의 </a:t>
            </a:r>
            <a:r>
              <a:rPr lang="en-US" altLang="ko-KR" smtClean="0"/>
              <a:t>action </a:t>
            </a:r>
            <a:r>
              <a:rPr lang="ko-KR" altLang="en-US" smtClean="0"/>
              <a:t>속성을 우리가 지정했던 검색 조건으로 변경시킵니다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그 검색 조건은 메서드를 호출시킬 수 있는 </a:t>
            </a:r>
            <a:r>
              <a:rPr lang="en-US" altLang="ko-KR" smtClean="0"/>
              <a:t>url</a:t>
            </a:r>
            <a:r>
              <a:rPr lang="ko-KR" altLang="en-US" smtClean="0"/>
              <a:t>을 가지고있습니다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이제 검색 버튼을 누르면</a:t>
            </a:r>
            <a:r>
              <a:rPr lang="en-US" altLang="ko-KR" smtClean="0"/>
              <a:t>, searchType(</a:t>
            </a:r>
            <a:r>
              <a:rPr lang="ko-KR" altLang="en-US" smtClean="0"/>
              <a:t>검색조건</a:t>
            </a:r>
            <a:r>
              <a:rPr lang="en-US" altLang="ko-KR" smtClean="0"/>
              <a:t>)</a:t>
            </a:r>
            <a:r>
              <a:rPr lang="ko-KR" altLang="en-US" smtClean="0"/>
              <a:t>과 </a:t>
            </a:r>
            <a:r>
              <a:rPr lang="en-US" altLang="ko-KR" smtClean="0"/>
              <a:t>searchWord(</a:t>
            </a:r>
            <a:r>
              <a:rPr lang="ko-KR" altLang="en-US" smtClean="0"/>
              <a:t>검색내용</a:t>
            </a:r>
            <a:r>
              <a:rPr lang="en-US" altLang="ko-KR" smtClean="0"/>
              <a:t>)</a:t>
            </a:r>
            <a:r>
              <a:rPr lang="ko-KR" altLang="en-US" smtClean="0"/>
              <a:t>을 가지고 해당 </a:t>
            </a:r>
            <a:r>
              <a:rPr lang="en-US" altLang="ko-KR" smtClean="0"/>
              <a:t>url</a:t>
            </a:r>
            <a:r>
              <a:rPr lang="ko-KR" altLang="en-US" smtClean="0"/>
              <a:t>에 폼을 전달하면서 </a:t>
            </a:r>
            <a:r>
              <a:rPr lang="en-US" altLang="ko-KR" smtClean="0"/>
              <a:t>ProductDetail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에 있는 메서드를 실행시킵니다</a:t>
            </a:r>
            <a:r>
              <a:rPr lang="en-US" altLang="ko-KR" baseline="0" smtClean="0"/>
              <a:t>.</a:t>
            </a:r>
            <a:endParaRPr lang="en-US" altLang="ko-KR" smtClean="0"/>
          </a:p>
          <a:p>
            <a:endParaRPr lang="en-US" altLang="ko-KR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298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순서상 컨트롤러보다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를 먼저 </a:t>
            </a:r>
            <a:r>
              <a:rPr lang="ko-KR" altLang="en-US" dirty="0" err="1" smtClean="0"/>
              <a:t>설명하는게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좋아보입니다</a:t>
            </a:r>
            <a:r>
              <a:rPr lang="en-US" altLang="ko-KR" dirty="0" smtClean="0"/>
              <a:t>.)</a:t>
            </a:r>
          </a:p>
          <a:p>
            <a:r>
              <a:rPr lang="en-US" altLang="ko-KR" dirty="0" err="1" smtClean="0"/>
              <a:t>productAll.jsp</a:t>
            </a:r>
            <a:r>
              <a:rPr lang="ko-KR" altLang="en-US" dirty="0" smtClean="0"/>
              <a:t>에서 가져온 검색조건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검색단어 </a:t>
            </a:r>
            <a:r>
              <a:rPr lang="ko-KR" altLang="en-US" dirty="0" err="1" smtClean="0"/>
              <a:t>파라미터들을</a:t>
            </a:r>
            <a:r>
              <a:rPr lang="ko-KR" altLang="en-US" dirty="0" smtClean="0"/>
              <a:t> 가져옵니다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만약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책제목으로 검색했다면 </a:t>
            </a:r>
            <a:r>
              <a:rPr lang="en-US" altLang="ko-KR" dirty="0" err="1" smtClean="0"/>
              <a:t>searchProductbyTitle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메서드를</a:t>
            </a:r>
            <a:r>
              <a:rPr lang="ko-KR" altLang="en-US" baseline="0" dirty="0" smtClean="0"/>
              <a:t> 호출하겠고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아니면 </a:t>
            </a:r>
            <a:r>
              <a:rPr lang="ko-KR" altLang="en-US" baseline="0" dirty="0" err="1" smtClean="0"/>
              <a:t>작가명으로</a:t>
            </a:r>
            <a:r>
              <a:rPr lang="ko-KR" altLang="en-US" baseline="0" dirty="0" smtClean="0"/>
              <a:t> 검색했다면 </a:t>
            </a:r>
            <a:r>
              <a:rPr lang="en-US" altLang="ko-KR" baseline="0" dirty="0" err="1" smtClean="0"/>
              <a:t>searchProductbyWriter</a:t>
            </a:r>
            <a:r>
              <a:rPr lang="ko-KR" altLang="en-US" baseline="0" dirty="0" smtClean="0"/>
              <a:t>를 호출합니다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사진에는 없지만 </a:t>
            </a:r>
            <a:r>
              <a:rPr lang="en-US" altLang="ko-KR" baseline="0" dirty="0" err="1" smtClean="0"/>
              <a:t>productService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클래스에는 </a:t>
            </a:r>
            <a:r>
              <a:rPr lang="ko-KR" altLang="en-US" baseline="0" dirty="0" err="1" smtClean="0"/>
              <a:t>파라미터로</a:t>
            </a:r>
            <a:r>
              <a:rPr lang="ko-KR" altLang="en-US" baseline="0" dirty="0" smtClean="0"/>
              <a:t> 가져온 책제목과 </a:t>
            </a:r>
            <a:r>
              <a:rPr lang="ko-KR" altLang="en-US" baseline="0" dirty="0" err="1" smtClean="0"/>
              <a:t>작가명을</a:t>
            </a:r>
            <a:r>
              <a:rPr lang="ko-KR" altLang="en-US" baseline="0" dirty="0" smtClean="0"/>
              <a:t> 가지고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에서 검색해오는 </a:t>
            </a:r>
            <a:r>
              <a:rPr lang="ko-KR" altLang="en-US" baseline="0" dirty="0" err="1" smtClean="0"/>
              <a:t>메서드가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그결과를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model and view </a:t>
            </a:r>
            <a:r>
              <a:rPr lang="ko-KR" altLang="en-US" baseline="0" dirty="0" smtClean="0"/>
              <a:t>객체에 넣고 </a:t>
            </a:r>
            <a:r>
              <a:rPr lang="en-US" altLang="ko-KR" baseline="0" dirty="0" err="1" smtClean="0"/>
              <a:t>productAll</a:t>
            </a:r>
            <a:r>
              <a:rPr lang="en-US" altLang="ko-KR" baseline="0" dirty="0" smtClean="0"/>
              <a:t> . </a:t>
            </a:r>
            <a:r>
              <a:rPr lang="en-US" altLang="ko-KR" baseline="0" dirty="0" err="1" smtClean="0"/>
              <a:t>Jsp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뷰로</a:t>
            </a:r>
            <a:r>
              <a:rPr lang="ko-KR" altLang="en-US" baseline="0" dirty="0" smtClean="0"/>
              <a:t> 전달하고 검색 결과를 출력하게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45349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/>
              <a:t>quickMenu</a:t>
            </a:r>
            <a:r>
              <a:rPr lang="ko-KR" altLang="en-US" dirty="0" smtClean="0"/>
              <a:t>를 </a:t>
            </a:r>
            <a:endParaRPr lang="en-US" altLang="ko-KR" dirty="0" smtClean="0"/>
          </a:p>
          <a:p>
            <a:r>
              <a:rPr lang="en-US" altLang="ko-KR" dirty="0" smtClean="0"/>
              <a:t>(Layout2.jsp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30</a:t>
            </a:r>
            <a:r>
              <a:rPr lang="ko-KR" altLang="en-US" dirty="0" err="1" smtClean="0"/>
              <a:t>번째줄과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77~80</a:t>
            </a:r>
            <a:r>
              <a:rPr lang="ko-KR" altLang="en-US" dirty="0" err="1" smtClean="0"/>
              <a:t>번째줄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사이드바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카테고리 부분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quickMenu</a:t>
            </a:r>
            <a:r>
              <a:rPr lang="ko-KR" altLang="en-US" dirty="0" smtClean="0"/>
              <a:t>를 포함시키고 </a:t>
            </a:r>
            <a:endParaRPr lang="en-US" altLang="ko-KR" dirty="0" smtClean="0"/>
          </a:p>
          <a:p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사이드바의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</a:t>
            </a:r>
            <a:r>
              <a:rPr lang="en-US" altLang="ko-K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속성에 </a:t>
            </a:r>
            <a:r>
              <a:rPr lang="en-US" altLang="ko-KR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sticky</a:t>
            </a:r>
            <a:r>
              <a:rPr lang="ko-KR" alt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넣어서 </a:t>
            </a:r>
            <a:r>
              <a:rPr lang="ko-KR" alt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스크롤할</a:t>
            </a:r>
            <a:r>
              <a:rPr lang="ko-KR" alt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때 </a:t>
            </a:r>
            <a:r>
              <a:rPr lang="ko-KR" alt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따라오게했습니다</a:t>
            </a:r>
            <a:r>
              <a:rPr lang="en-US" altLang="ko-KR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850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공지사항 등록 </a:t>
            </a:r>
            <a:r>
              <a:rPr lang="en-US" altLang="ko-KR" dirty="0" smtClean="0"/>
              <a:t>: </a:t>
            </a:r>
          </a:p>
          <a:p>
            <a:r>
              <a:rPr lang="ko-KR" altLang="en-US" dirty="0" smtClean="0"/>
              <a:t>뒤에 후술할 상품등록과 코드가 비슷합니다</a:t>
            </a:r>
            <a:r>
              <a:rPr lang="en-US" altLang="ko-KR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이미지를 추가하기 위해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MultipartHttpServletRequest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클래스를 이용하였습니다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noticeForm.jsp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넘어온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파라미터들의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”(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글제목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등등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한꺼번에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getParameterNames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가져옵니다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문으로 차례로 저장합니다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이번엔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파라미터들의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값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＂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getParameter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가져온후에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차례로 저장합니다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이제는 이미지 파일을 밑에 있는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upload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메서드로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업로드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시킨후에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파일 이름을 가져옵니다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이제 모든 데이터들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파일이름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글제목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등등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가지고있는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noticeVO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객체로 </a:t>
            </a: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addNotice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메서드를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실행시키면 공지사항등록 끝입니다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공지사항 리스트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886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회원관리 생략 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77406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상품관리 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이미지를 추가하기 위해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MultipartHttpServletRequest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클래스를 이용하였습니다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AddproductForm.jsp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넘어온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파라미터들의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”(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책이름이라든가 재고 등등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한꺼번에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getParameterNames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가져옵니다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문으로 차례로 저장합니다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이번엔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파라미터들의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값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＂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getParameter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가져온후에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차례로 저장합니다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이제는 이미지 파일을 밑에 있는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upload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메서드로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업로드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시킨후에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파일 이름을 가져옵니다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이제 모든 데이터들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파일이름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책이름 등등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가지고있는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productVO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객체로 </a:t>
            </a: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addProduct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메서드를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실행시키면 상품등록 끝입니다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상품관리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검색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: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검색기능은 앞에 전체검색 기능과 같습니다만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카테고리 검색은 카테고리 배열을 만들어놓고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키에 해당하는 값을 뽑아내어 검색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메서드를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실행하는 방식이라 조금 다릅니다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Ex)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나라별 소설을 검색하면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novel1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뽑아내어 검색 하는 방식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4639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071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장바구니안</a:t>
            </a:r>
            <a:r>
              <a:rPr lang="ko-KR" altLang="en-US" dirty="0" smtClean="0"/>
              <a:t> 상품의 재고를 늘리거나 </a:t>
            </a:r>
            <a:r>
              <a:rPr lang="ko-KR" altLang="en-US" dirty="0" err="1" smtClean="0"/>
              <a:t>줄이는것은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비동기방식이</a:t>
            </a:r>
            <a:r>
              <a:rPr lang="ko-KR" altLang="en-US" dirty="0" smtClean="0"/>
              <a:t> 필요하기 때문에 </a:t>
            </a:r>
            <a:endParaRPr lang="en-US" altLang="ko-KR" dirty="0" smtClean="0"/>
          </a:p>
          <a:p>
            <a:r>
              <a:rPr lang="en-US" altLang="ko-KR" dirty="0" smtClean="0"/>
              <a:t>Ajax</a:t>
            </a:r>
            <a:r>
              <a:rPr lang="ko-KR" altLang="en-US" dirty="0" smtClean="0"/>
              <a:t>를 이용했습니다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데이터의 형태도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JSONObject</a:t>
            </a:r>
            <a:r>
              <a:rPr lang="en-US" altLang="ko-KR" dirty="0" smtClean="0"/>
              <a:t> )</a:t>
            </a:r>
          </a:p>
          <a:p>
            <a:r>
              <a:rPr lang="ko-KR" altLang="en-US" dirty="0" smtClean="0"/>
              <a:t>재고를 추가했다고 하면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cartItemService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클래스의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addCartItemQuantity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메서드를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실행시켜 </a:t>
            </a: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가격과 개수를 증가시킵니다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데이터에 모두 저장한 후에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콜백함수로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전달합니다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그러면 그 함수는 데이터를 가지고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비동기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방식으로 가격과 개수를 업데이트 할 것입니다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Listreview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설명</a:t>
            </a:r>
            <a:r>
              <a:rPr lang="en-US" altLang="ko-KR" dirty="0" smtClean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사진에는 없지만 </a:t>
            </a:r>
            <a:r>
              <a:rPr lang="en-US" altLang="ko-KR" dirty="0" err="1" smtClean="0"/>
              <a:t>porductDetail.jsp</a:t>
            </a:r>
            <a:r>
              <a:rPr lang="ko-KR" altLang="en-US" dirty="0" smtClean="0"/>
              <a:t>의 자바스크립트 보시면 리뷰 데이터들을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형태로 송수신합니다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json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타입은 </a:t>
            </a:r>
            <a:r>
              <a:rPr lang="en-US" altLang="ko-KR" baseline="0" dirty="0" smtClean="0"/>
              <a:t>http body</a:t>
            </a:r>
            <a:r>
              <a:rPr lang="ko-KR" altLang="en-US" baseline="0" dirty="0" smtClean="0"/>
              <a:t>를 통해서만 데이터를 보내기 때문에 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err="1" smtClean="0"/>
              <a:t>ReponseEntity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클래스를 사용했습니다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selectReviewByBookNo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메서드를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실행한 결과와 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상태코드 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OK’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body 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메시지에 담아 전달합니다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Insertreview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설명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마찬가지로 </a:t>
            </a:r>
            <a:r>
              <a:rPr lang="en-US" altLang="ko-K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형태이기 때문에 </a:t>
            </a:r>
            <a:r>
              <a:rPr lang="en-US" altLang="ko-K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ResponseEntity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클래스를 사용했습니다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단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여기서는 클라이언트에서 서버로 데이터를 전달하기 때문에 </a:t>
            </a:r>
            <a:endParaRPr lang="en-US" altLang="ko-K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altLang="ko-K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RequestBody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어노테이션을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사용했습니다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55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/>
              <a:t>productDetail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메서드</a:t>
            </a:r>
            <a:r>
              <a:rPr lang="ko-KR" altLang="en-US" baseline="0" dirty="0" smtClean="0"/>
              <a:t> 보시면 </a:t>
            </a:r>
            <a:r>
              <a:rPr lang="en-US" altLang="ko-KR" baseline="0" dirty="0" err="1" smtClean="0"/>
              <a:t>bookno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책번호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파라미터로</a:t>
            </a:r>
            <a:r>
              <a:rPr lang="ko-KR" altLang="en-US" baseline="0" dirty="0" smtClean="0"/>
              <a:t> 가져옵니다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책번호를</a:t>
            </a:r>
            <a:r>
              <a:rPr lang="ko-KR" altLang="en-US" baseline="0" dirty="0" smtClean="0"/>
              <a:t> 가지고 그 책의 평균 평점과 평점에 참여한 유저 수를 </a:t>
            </a:r>
            <a:r>
              <a:rPr lang="en-US" altLang="ko-KR" baseline="0" dirty="0" err="1" smtClean="0"/>
              <a:t>reviewService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클래스에 있는 </a:t>
            </a:r>
            <a:r>
              <a:rPr lang="ko-KR" altLang="en-US" baseline="0" dirty="0" err="1" smtClean="0"/>
              <a:t>메서드로</a:t>
            </a:r>
            <a:r>
              <a:rPr lang="ko-KR" altLang="en-US" baseline="0" dirty="0" smtClean="0"/>
              <a:t> 구해줍니다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이제 </a:t>
            </a:r>
            <a:r>
              <a:rPr lang="ko-KR" altLang="en-US" baseline="0" dirty="0" err="1" smtClean="0"/>
              <a:t>그결과를</a:t>
            </a:r>
            <a:r>
              <a:rPr lang="ko-KR" altLang="en-US" baseline="0" dirty="0" smtClean="0"/>
              <a:t> 가지고 </a:t>
            </a:r>
            <a:r>
              <a:rPr lang="en-US" altLang="ko-KR" baseline="0" dirty="0" err="1" smtClean="0"/>
              <a:t>productDetail</a:t>
            </a:r>
            <a:r>
              <a:rPr lang="en-US" altLang="ko-KR" baseline="0" dirty="0" smtClean="0"/>
              <a:t> . </a:t>
            </a:r>
            <a:r>
              <a:rPr lang="en-US" altLang="ko-KR" baseline="0" dirty="0" err="1" smtClean="0"/>
              <a:t>Jsp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뷰로</a:t>
            </a:r>
            <a:r>
              <a:rPr lang="ko-KR" altLang="en-US" baseline="0" dirty="0" smtClean="0"/>
              <a:t> 넘어갑니다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사진의 </a:t>
            </a:r>
            <a:r>
              <a:rPr lang="en-US" altLang="ko-KR" baseline="0" dirty="0" err="1" smtClean="0"/>
              <a:t>ratingNum</a:t>
            </a:r>
            <a:r>
              <a:rPr lang="ko-KR" altLang="en-US" baseline="0" dirty="0" smtClean="0"/>
              <a:t>은 평점에 참여한 </a:t>
            </a:r>
            <a:r>
              <a:rPr lang="ko-KR" altLang="en-US" baseline="0" dirty="0" err="1" smtClean="0"/>
              <a:t>유저수</a:t>
            </a:r>
            <a:r>
              <a:rPr lang="en-US" altLang="ko-KR" baseline="0" dirty="0" smtClean="0"/>
              <a:t>, rating</a:t>
            </a:r>
            <a:r>
              <a:rPr lang="ko-KR" altLang="en-US" baseline="0" dirty="0" smtClean="0"/>
              <a:t>은 평점입니다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err="1" smtClean="0"/>
              <a:t>별점을</a:t>
            </a:r>
            <a:r>
              <a:rPr lang="ko-KR" altLang="en-US" dirty="0" smtClean="0"/>
              <a:t> 화면에 </a:t>
            </a:r>
            <a:r>
              <a:rPr lang="ko-KR" altLang="en-US" dirty="0" err="1" smtClean="0"/>
              <a:t>나타내는건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c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choose, when</a:t>
            </a:r>
            <a:r>
              <a:rPr lang="ko-KR" altLang="en-US" dirty="0" smtClean="0"/>
              <a:t>을 사용하여 나타냈습니다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자바스크립트로 나타낸다면 코드가 조금 더 깔끔해 보이지 않을까 생각되는데 아쉽게 생각합니다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971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24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22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5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0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EBD401C-A20B-4FB7-A986-3119A248D3EC}"/>
              </a:ext>
            </a:extLst>
          </p:cNvPr>
          <p:cNvGrpSpPr/>
          <p:nvPr/>
        </p:nvGrpSpPr>
        <p:grpSpPr>
          <a:xfrm>
            <a:off x="803087" y="2243230"/>
            <a:ext cx="11388911" cy="7383252"/>
            <a:chOff x="803087" y="2243230"/>
            <a:chExt cx="11388911" cy="738325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0984146D-1CB8-4BD6-859E-1483167E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087" y="2243230"/>
              <a:ext cx="11388911" cy="7383252"/>
            </a:xfrm>
            <a:prstGeom prst="rect">
              <a:avLst/>
            </a:prstGeom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xmlns="" id="{6CAA352A-9E6E-4603-BABA-294E288C8F6F}"/>
                </a:ext>
              </a:extLst>
            </p:cNvPr>
            <p:cNvSpPr/>
            <p:nvPr/>
          </p:nvSpPr>
          <p:spPr>
            <a:xfrm>
              <a:off x="9431744" y="2386200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xmlns="" id="{25321B5F-C1B2-40AC-BCF2-01C0E81993BA}"/>
                </a:ext>
              </a:extLst>
            </p:cNvPr>
            <p:cNvSpPr/>
            <p:nvPr/>
          </p:nvSpPr>
          <p:spPr>
            <a:xfrm>
              <a:off x="4582653" y="6210055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xmlns="" id="{6DB71EC1-EDBC-48C1-8B58-E9989EADAAD2}"/>
                </a:ext>
              </a:extLst>
            </p:cNvPr>
            <p:cNvSpPr/>
            <p:nvPr/>
          </p:nvSpPr>
          <p:spPr>
            <a:xfrm>
              <a:off x="4000762" y="7968236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xmlns="" id="{B24312C7-EBE7-48F8-B1C8-912DCB58AC3A}"/>
                </a:ext>
              </a:extLst>
            </p:cNvPr>
            <p:cNvSpPr/>
            <p:nvPr/>
          </p:nvSpPr>
          <p:spPr>
            <a:xfrm>
              <a:off x="3969694" y="8975587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xmlns="" id="{8312513A-2991-4692-9BCA-8E3F2FBCF936}"/>
                </a:ext>
              </a:extLst>
            </p:cNvPr>
            <p:cNvSpPr/>
            <p:nvPr/>
          </p:nvSpPr>
          <p:spPr>
            <a:xfrm>
              <a:off x="6372933" y="8989250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51A6B55E-038F-46B0-9511-E64DA79090EB}"/>
              </a:ext>
            </a:extLst>
          </p:cNvPr>
          <p:cNvGrpSpPr/>
          <p:nvPr/>
        </p:nvGrpSpPr>
        <p:grpSpPr>
          <a:xfrm>
            <a:off x="13115834" y="1472444"/>
            <a:ext cx="4811920" cy="8123867"/>
            <a:chOff x="13479991" y="1381337"/>
            <a:chExt cx="4669464" cy="796173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xmlns="" id="{9109B2CB-0CBE-4129-87A1-F739730A858E}"/>
                </a:ext>
              </a:extLst>
            </p:cNvPr>
            <p:cNvSpPr/>
            <p:nvPr/>
          </p:nvSpPr>
          <p:spPr>
            <a:xfrm>
              <a:off x="13479991" y="1930886"/>
              <a:ext cx="4669464" cy="74121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B96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35C4E3F-FE4F-4EE0-9F4F-CF14B48CB8F7}"/>
                </a:ext>
              </a:extLst>
            </p:cNvPr>
            <p:cNvSpPr txBox="1"/>
            <p:nvPr/>
          </p:nvSpPr>
          <p:spPr>
            <a:xfrm>
              <a:off x="13820391" y="1381337"/>
              <a:ext cx="4073647" cy="45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달서힐링체Bold" pitchFamily="2" charset="-127"/>
                  <a:ea typeface="달서힐링체Bold" pitchFamily="2" charset="-127"/>
                </a:rPr>
                <a:t>사용자 정보</a:t>
              </a:r>
              <a:r>
                <a:rPr lang="en-US" altLang="ko-KR" sz="2400" dirty="0">
                  <a:latin typeface="달서힐링체Bold" pitchFamily="2" charset="-127"/>
                  <a:ea typeface="달서힐링체Bold" pitchFamily="2" charset="-127"/>
                </a:rPr>
                <a:t> &amp; </a:t>
              </a:r>
              <a:r>
                <a:rPr lang="ko-KR" altLang="en-US" sz="2400" dirty="0">
                  <a:latin typeface="달서힐링체Bold" pitchFamily="2" charset="-127"/>
                  <a:ea typeface="달서힐링체Bold" pitchFamily="2" charset="-127"/>
                </a:rPr>
                <a:t>장바구니 페이지</a:t>
              </a:r>
              <a:endParaRPr lang="en-US" altLang="ko-KR" sz="2400" dirty="0">
                <a:latin typeface="달서힐링체Bold" pitchFamily="2" charset="-127"/>
                <a:ea typeface="달서힐링체Bold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0827051A-32AE-4466-AA87-8310A7800498}"/>
                </a:ext>
              </a:extLst>
            </p:cNvPr>
            <p:cNvSpPr txBox="1"/>
            <p:nvPr/>
          </p:nvSpPr>
          <p:spPr>
            <a:xfrm>
              <a:off x="13625988" y="2236121"/>
              <a:ext cx="4523467" cy="7028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사용자 정보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해당 페이지로 이동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구매 내역 조회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,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개인 정보 변경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해당 페이지로 이동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문의 내역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,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적립금 확인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해당 페이지로 이동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장바구니 기능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해당 페이지로 이동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 장바구니 리스트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책 이름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,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주문 수량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,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가격 확인 가능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합계 확인 리스트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전체 합계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,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적립금 사용여부 확인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전체 삭제 버튼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장바구니 리스트 삭제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주문하기 버튼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주문 페이지로 이동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2663FD52-F78F-41E7-AC2A-F15E5D6BCB9B}"/>
              </a:ext>
            </a:extLst>
          </p:cNvPr>
          <p:cNvGrpSpPr/>
          <p:nvPr/>
        </p:nvGrpSpPr>
        <p:grpSpPr>
          <a:xfrm>
            <a:off x="775536" y="2243230"/>
            <a:ext cx="11416462" cy="7392054"/>
            <a:chOff x="775536" y="2243230"/>
            <a:chExt cx="11416462" cy="739205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7671438D-6F27-496A-AEA8-F53AD7A2D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536" y="2243230"/>
              <a:ext cx="11416462" cy="7392054"/>
            </a:xfrm>
            <a:prstGeom prst="rect">
              <a:avLst/>
            </a:prstGeom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xmlns="" id="{3C454126-8F6B-4AEE-B069-5880E596034E}"/>
                </a:ext>
              </a:extLst>
            </p:cNvPr>
            <p:cNvSpPr/>
            <p:nvPr/>
          </p:nvSpPr>
          <p:spPr>
            <a:xfrm>
              <a:off x="7644508" y="2758914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xmlns="" id="{92ADCD2F-32BA-40D3-9A8D-215C73718548}"/>
                </a:ext>
              </a:extLst>
            </p:cNvPr>
            <p:cNvSpPr/>
            <p:nvPr/>
          </p:nvSpPr>
          <p:spPr>
            <a:xfrm>
              <a:off x="6372933" y="5452285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xmlns="" id="{7AD79BD4-566B-47ED-8829-284D8C2D7CFA}"/>
                </a:ext>
              </a:extLst>
            </p:cNvPr>
            <p:cNvSpPr/>
            <p:nvPr/>
          </p:nvSpPr>
          <p:spPr>
            <a:xfrm>
              <a:off x="6372933" y="7234605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94269" y="320590"/>
            <a:ext cx="421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스토리보드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49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CCBCE7B8-8304-41E3-8C95-84606A7B2E7B}"/>
              </a:ext>
            </a:extLst>
          </p:cNvPr>
          <p:cNvGrpSpPr/>
          <p:nvPr/>
        </p:nvGrpSpPr>
        <p:grpSpPr>
          <a:xfrm>
            <a:off x="618633" y="2116004"/>
            <a:ext cx="11416462" cy="7424887"/>
            <a:chOff x="775536" y="2233795"/>
            <a:chExt cx="11416462" cy="742488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CE7DE7BE-52F8-4A2D-955C-ACB72EE96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536" y="2233795"/>
              <a:ext cx="11416462" cy="7424887"/>
            </a:xfrm>
            <a:prstGeom prst="rect">
              <a:avLst/>
            </a:prstGeom>
          </p:spPr>
        </p:pic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xmlns="" id="{C9056B92-1B00-401D-AA88-410349731224}"/>
                </a:ext>
              </a:extLst>
            </p:cNvPr>
            <p:cNvSpPr/>
            <p:nvPr/>
          </p:nvSpPr>
          <p:spPr>
            <a:xfrm>
              <a:off x="9440271" y="2378233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xmlns="" id="{59D406B3-8B81-43E4-972B-2C03A7B95122}"/>
                </a:ext>
              </a:extLst>
            </p:cNvPr>
            <p:cNvSpPr/>
            <p:nvPr/>
          </p:nvSpPr>
          <p:spPr>
            <a:xfrm>
              <a:off x="1695421" y="5761754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xmlns="" id="{60A85B5E-DCDA-466D-B6F7-DBC5B7C9A9CB}"/>
                </a:ext>
              </a:extLst>
            </p:cNvPr>
            <p:cNvSpPr/>
            <p:nvPr/>
          </p:nvSpPr>
          <p:spPr>
            <a:xfrm>
              <a:off x="2319035" y="4882472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xmlns="" id="{CECA765B-6567-41E7-A606-6956A8C5EE2F}"/>
                </a:ext>
              </a:extLst>
            </p:cNvPr>
            <p:cNvSpPr/>
            <p:nvPr/>
          </p:nvSpPr>
          <p:spPr>
            <a:xfrm>
              <a:off x="3630799" y="4882472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xmlns="" id="{B2080B7D-267F-4D7C-AF80-3037CBBEA66A}"/>
                </a:ext>
              </a:extLst>
            </p:cNvPr>
            <p:cNvSpPr/>
            <p:nvPr/>
          </p:nvSpPr>
          <p:spPr>
            <a:xfrm>
              <a:off x="6596298" y="6910443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EE2169DC-03AD-459B-898E-22802B371744}"/>
              </a:ext>
            </a:extLst>
          </p:cNvPr>
          <p:cNvGrpSpPr/>
          <p:nvPr/>
        </p:nvGrpSpPr>
        <p:grpSpPr>
          <a:xfrm>
            <a:off x="618633" y="2157824"/>
            <a:ext cx="11416462" cy="7433975"/>
            <a:chOff x="775536" y="2256959"/>
            <a:chExt cx="11416462" cy="74339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2FA08963-E8DA-41D4-AEFA-3BE43580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536" y="2256959"/>
              <a:ext cx="11416462" cy="7433975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A8586CF9-16C4-486C-B484-044038062690}"/>
                </a:ext>
              </a:extLst>
            </p:cNvPr>
            <p:cNvGrpSpPr/>
            <p:nvPr/>
          </p:nvGrpSpPr>
          <p:grpSpPr>
            <a:xfrm>
              <a:off x="6387693" y="2776954"/>
              <a:ext cx="1464635" cy="4855726"/>
              <a:chOff x="6387693" y="2776954"/>
              <a:chExt cx="1464635" cy="485572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xmlns="" id="{D7A533C2-9FA1-4484-B60F-D16392A61DCD}"/>
                  </a:ext>
                </a:extLst>
              </p:cNvPr>
              <p:cNvSpPr/>
              <p:nvPr/>
            </p:nvSpPr>
            <p:spPr>
              <a:xfrm>
                <a:off x="7464400" y="2776954"/>
                <a:ext cx="387928" cy="424387"/>
              </a:xfrm>
              <a:prstGeom prst="roundRect">
                <a:avLst/>
              </a:prstGeom>
              <a:solidFill>
                <a:srgbClr val="B9655F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xmlns="" id="{2A8B7DB1-492C-4D67-8DC3-A61C8D3FCE32}"/>
                  </a:ext>
                </a:extLst>
              </p:cNvPr>
              <p:cNvSpPr/>
              <p:nvPr/>
            </p:nvSpPr>
            <p:spPr>
              <a:xfrm>
                <a:off x="6390887" y="5423660"/>
                <a:ext cx="387928" cy="424387"/>
              </a:xfrm>
              <a:prstGeom prst="roundRect">
                <a:avLst/>
              </a:prstGeom>
              <a:solidFill>
                <a:srgbClr val="B9655F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xmlns="" id="{CA1022E0-31C5-41FD-A4BD-5D534F75AA3A}"/>
                  </a:ext>
                </a:extLst>
              </p:cNvPr>
              <p:cNvSpPr/>
              <p:nvPr/>
            </p:nvSpPr>
            <p:spPr>
              <a:xfrm>
                <a:off x="6387693" y="7208293"/>
                <a:ext cx="387928" cy="424387"/>
              </a:xfrm>
              <a:prstGeom prst="roundRect">
                <a:avLst/>
              </a:prstGeom>
              <a:solidFill>
                <a:srgbClr val="B9655F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51A6B55E-038F-46B0-9511-E64DA79090EB}"/>
              </a:ext>
            </a:extLst>
          </p:cNvPr>
          <p:cNvGrpSpPr/>
          <p:nvPr/>
        </p:nvGrpSpPr>
        <p:grpSpPr>
          <a:xfrm>
            <a:off x="13115834" y="1472444"/>
            <a:ext cx="4811920" cy="8123867"/>
            <a:chOff x="13479991" y="1381337"/>
            <a:chExt cx="4669464" cy="796173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xmlns="" id="{9109B2CB-0CBE-4129-87A1-F739730A858E}"/>
                </a:ext>
              </a:extLst>
            </p:cNvPr>
            <p:cNvSpPr/>
            <p:nvPr/>
          </p:nvSpPr>
          <p:spPr>
            <a:xfrm>
              <a:off x="13479991" y="1930886"/>
              <a:ext cx="4669464" cy="74121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B96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35C4E3F-FE4F-4EE0-9F4F-CF14B48CB8F7}"/>
                </a:ext>
              </a:extLst>
            </p:cNvPr>
            <p:cNvSpPr txBox="1"/>
            <p:nvPr/>
          </p:nvSpPr>
          <p:spPr>
            <a:xfrm>
              <a:off x="14119773" y="1381337"/>
              <a:ext cx="3389901" cy="45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달서힐링체Bold" pitchFamily="2" charset="-127"/>
                  <a:ea typeface="달서힐링체Bold" pitchFamily="2" charset="-127"/>
                </a:rPr>
                <a:t>관리자 정보</a:t>
              </a:r>
              <a:r>
                <a:rPr lang="en-US" altLang="ko-KR" sz="2400" dirty="0">
                  <a:latin typeface="달서힐링체Bold" pitchFamily="2" charset="-127"/>
                  <a:ea typeface="달서힐링체Bold" pitchFamily="2" charset="-127"/>
                </a:rPr>
                <a:t> &amp; </a:t>
              </a:r>
              <a:r>
                <a:rPr lang="ko-KR" altLang="en-US" sz="2400" dirty="0">
                  <a:latin typeface="달서힐링체Bold" pitchFamily="2" charset="-127"/>
                  <a:ea typeface="달서힐링체Bold" pitchFamily="2" charset="-127"/>
                </a:rPr>
                <a:t>기능 페이지</a:t>
              </a:r>
              <a:endParaRPr lang="en-US" altLang="ko-KR" sz="2400" dirty="0">
                <a:latin typeface="달서힐링체Bold" pitchFamily="2" charset="-127"/>
                <a:ea typeface="달서힐링체Bold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0827051A-32AE-4466-AA87-8310A7800498}"/>
                </a:ext>
              </a:extLst>
            </p:cNvPr>
            <p:cNvSpPr txBox="1"/>
            <p:nvPr/>
          </p:nvSpPr>
          <p:spPr>
            <a:xfrm>
              <a:off x="13625988" y="2236121"/>
              <a:ext cx="4523467" cy="7028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관리자 정보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해당 페이지로 이동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구매 내역 조회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,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개인 정보 변경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해당 페이지로 이동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문의 내역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,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적립금 확인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해당 페이지로 이동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관리자 기능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해당 페이지로 이동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 검색 기능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회원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ID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및 책 검색 가능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회원 관리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회원 관리 위한 게시판으로 변경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상품 관리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상품 관리 위한 게시판으로 변경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회원 및 상품 관리 위한 게시판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회원 관리 및 상품 관리 가능  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94269" y="320590"/>
            <a:ext cx="421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스토리보드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90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136" y="320590"/>
            <a:ext cx="13103197" cy="99223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69" y="320590"/>
            <a:ext cx="421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클래스 다이어그램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246568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86" y="607337"/>
            <a:ext cx="14992880" cy="96796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69" y="320590"/>
            <a:ext cx="5787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클래스 다이어그램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 Q&amp;A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111532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69" y="782254"/>
            <a:ext cx="17873470" cy="85649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69" y="320590"/>
            <a:ext cx="6871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클래스 다이어그램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장바구니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74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269" y="320590"/>
            <a:ext cx="555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클래스 다이어그램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커뮤니티 게시판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35" y="765322"/>
            <a:ext cx="16828531" cy="951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3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269" y="320590"/>
            <a:ext cx="8124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클래스 다이어그램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이미지파일 업로드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&amp;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고객정보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934" y="56412"/>
            <a:ext cx="9342438" cy="102305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9" y="3169709"/>
            <a:ext cx="6251347" cy="35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9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5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4" y="67106"/>
            <a:ext cx="10735733" cy="102513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69" y="320590"/>
            <a:ext cx="421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클래스 다이어그램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회원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9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"/>
          <a:stretch/>
        </p:blipFill>
        <p:spPr>
          <a:xfrm>
            <a:off x="1236129" y="778933"/>
            <a:ext cx="15358534" cy="95112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69" y="320590"/>
            <a:ext cx="6312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클래스 다이어그램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02490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48" y="723900"/>
            <a:ext cx="15643088" cy="9563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69" y="320590"/>
            <a:ext cx="421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클래스 다이어그램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제품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14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7" y="551422"/>
            <a:ext cx="15612534" cy="96154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69" y="320590"/>
            <a:ext cx="421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클래스 다이어그램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리뷰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4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" b="10371"/>
          <a:stretch/>
        </p:blipFill>
        <p:spPr>
          <a:xfrm>
            <a:off x="321735" y="778934"/>
            <a:ext cx="17559897" cy="93810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70" y="320590"/>
            <a:ext cx="3583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ERD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물리</a:t>
            </a:r>
          </a:p>
        </p:txBody>
      </p:sp>
    </p:spTree>
    <p:extLst>
      <p:ext uri="{BB962C8B-B14F-4D97-AF65-F5344CB8AC3E}">
        <p14:creationId xmlns:p14="http://schemas.microsoft.com/office/powerpoint/2010/main" val="77825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270" y="320590"/>
            <a:ext cx="3583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ERD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논리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9" b="4323"/>
          <a:stretch/>
        </p:blipFill>
        <p:spPr>
          <a:xfrm>
            <a:off x="253999" y="782255"/>
            <a:ext cx="17623197" cy="93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269" y="320590"/>
            <a:ext cx="421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코드설명 </a:t>
            </a:r>
            <a:r>
              <a:rPr lang="en-US" altLang="ko-KR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[ </a:t>
            </a:r>
            <a:r>
              <a:rPr lang="ko-KR" altLang="en-US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관계도 </a:t>
            </a:r>
            <a:r>
              <a:rPr lang="en-US" altLang="ko-KR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]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92" y="1808598"/>
            <a:ext cx="4929446" cy="5766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057" y="1808597"/>
            <a:ext cx="3920600" cy="787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5061" y="1808597"/>
            <a:ext cx="3710919" cy="787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5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43305ACB-3A2A-4956-5025-564F09089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950" y="520704"/>
            <a:ext cx="7251700" cy="48387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37F9723D-CC2A-347A-F00E-B421F8D8D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782" y="504410"/>
            <a:ext cx="7366000" cy="49022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831299F-0492-8A39-BFC9-91273000B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6288314"/>
            <a:ext cx="16364609" cy="32900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69" y="320590"/>
            <a:ext cx="5362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03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코드설명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[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전체검색기능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]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BED15E6-3686-42F3-AAFB-31783902D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679" y="1773308"/>
            <a:ext cx="10617746" cy="26135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D4D5A40-16CF-46FF-AF22-CA81511F6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706" y="34726"/>
            <a:ext cx="5762281" cy="200127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863FACB2-591F-44EE-97C5-12C23EBD3020}"/>
              </a:ext>
            </a:extLst>
          </p:cNvPr>
          <p:cNvSpPr/>
          <p:nvPr/>
        </p:nvSpPr>
        <p:spPr>
          <a:xfrm>
            <a:off x="6141261" y="2563473"/>
            <a:ext cx="4153623" cy="409903"/>
          </a:xfrm>
          <a:prstGeom prst="rect">
            <a:avLst/>
          </a:prstGeom>
          <a:noFill/>
          <a:ln w="57150">
            <a:solidFill>
              <a:srgbClr val="B96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C1082A-7C15-76B5-82FE-6F1AF554D797}"/>
              </a:ext>
            </a:extLst>
          </p:cNvPr>
          <p:cNvSpPr txBox="1"/>
          <p:nvPr/>
        </p:nvSpPr>
        <p:spPr>
          <a:xfrm>
            <a:off x="305679" y="1210775"/>
            <a:ext cx="2681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x-none" sz="2800" dirty="0" err="1">
                <a:latin typeface="DalseoHealing Bold" pitchFamily="2" charset="-127"/>
                <a:ea typeface="DalseoHealing Bold" pitchFamily="2" charset="-127"/>
              </a:rPr>
              <a:t>productAll.jsp</a:t>
            </a:r>
            <a:endParaRPr kumimoji="1" lang="x-none" altLang="en-US" sz="2800" dirty="0">
              <a:latin typeface="DalseoHealing Bold" pitchFamily="2" charset="-127"/>
              <a:ea typeface="DalseoHealing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3EA7A9D-4294-8A70-F3C7-B929CB7A22BA}"/>
              </a:ext>
            </a:extLst>
          </p:cNvPr>
          <p:cNvSpPr txBox="1"/>
          <p:nvPr/>
        </p:nvSpPr>
        <p:spPr>
          <a:xfrm>
            <a:off x="129724" y="5846925"/>
            <a:ext cx="2681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x-none" sz="2800" dirty="0" err="1">
                <a:latin typeface="DalseoHealing Bold" pitchFamily="2" charset="-127"/>
                <a:ea typeface="DalseoHealing Bold" pitchFamily="2" charset="-127"/>
              </a:rPr>
              <a:t>header.jsp</a:t>
            </a:r>
            <a:endParaRPr kumimoji="1" lang="x-none" altLang="en-US" sz="2800" dirty="0">
              <a:latin typeface="DalseoHealing Bold" pitchFamily="2" charset="-127"/>
              <a:ea typeface="DalseoHealing Bold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76B3457-6265-E394-3452-0F609E3406E7}"/>
              </a:ext>
            </a:extLst>
          </p:cNvPr>
          <p:cNvSpPr/>
          <p:nvPr/>
        </p:nvSpPr>
        <p:spPr>
          <a:xfrm>
            <a:off x="6141261" y="3188841"/>
            <a:ext cx="4179897" cy="409903"/>
          </a:xfrm>
          <a:prstGeom prst="rect">
            <a:avLst/>
          </a:prstGeom>
          <a:noFill/>
          <a:ln w="57150">
            <a:solidFill>
              <a:srgbClr val="B96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82DB7F0F-3336-E485-E051-F05734DD5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2192" y="4595834"/>
            <a:ext cx="14199830" cy="499382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E23718FF-2549-4511-94BC-23368BEECB9A}"/>
              </a:ext>
            </a:extLst>
          </p:cNvPr>
          <p:cNvSpPr/>
          <p:nvPr/>
        </p:nvSpPr>
        <p:spPr>
          <a:xfrm>
            <a:off x="11551921" y="6435993"/>
            <a:ext cx="4875195" cy="1188430"/>
          </a:xfrm>
          <a:prstGeom prst="rect">
            <a:avLst/>
          </a:prstGeom>
          <a:noFill/>
          <a:ln w="57150">
            <a:solidFill>
              <a:srgbClr val="B96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93A52D70-A54E-C2CD-C37E-A8429CBC653A}"/>
              </a:ext>
            </a:extLst>
          </p:cNvPr>
          <p:cNvGrpSpPr/>
          <p:nvPr/>
        </p:nvGrpSpPr>
        <p:grpSpPr>
          <a:xfrm>
            <a:off x="11166474" y="673349"/>
            <a:ext cx="6619400" cy="4847464"/>
            <a:chOff x="11166474" y="673349"/>
            <a:chExt cx="6619400" cy="484746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xmlns="" id="{C8B43EEC-3942-7F93-0014-17EE8715C61F}"/>
                </a:ext>
              </a:extLst>
            </p:cNvPr>
            <p:cNvGrpSpPr/>
            <p:nvPr/>
          </p:nvGrpSpPr>
          <p:grpSpPr>
            <a:xfrm>
              <a:off x="11166474" y="673349"/>
              <a:ext cx="6619400" cy="3007305"/>
              <a:chOff x="11013635" y="1512247"/>
              <a:chExt cx="6619400" cy="3007305"/>
            </a:xfrm>
          </p:grpSpPr>
          <p:pic>
            <p:nvPicPr>
              <p:cNvPr id="27" name="그림 2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xmlns="" id="{31D9C8EC-6818-F5E2-D977-D4BE72FC3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91625" y="1512247"/>
                <a:ext cx="4663421" cy="929365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xmlns="" id="{5FA92BB3-472A-50ED-D50F-4268361E4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13635" y="2603022"/>
                <a:ext cx="6619400" cy="1916530"/>
              </a:xfrm>
              <a:prstGeom prst="rect">
                <a:avLst/>
              </a:prstGeom>
            </p:spPr>
          </p:pic>
        </p:grpSp>
        <p:sp>
          <p:nvSpPr>
            <p:cNvPr id="31" name="화살표: 아래쪽 18">
              <a:extLst>
                <a:ext uri="{FF2B5EF4-FFF2-40B4-BE49-F238E27FC236}">
                  <a16:creationId xmlns:a16="http://schemas.microsoft.com/office/drawing/2014/main" xmlns="" id="{4DC4F1F6-FBEF-09AC-478D-2B807F6341F1}"/>
                </a:ext>
              </a:extLst>
            </p:cNvPr>
            <p:cNvSpPr/>
            <p:nvPr/>
          </p:nvSpPr>
          <p:spPr>
            <a:xfrm rot="10800000">
              <a:off x="13989516" y="4135403"/>
              <a:ext cx="640883" cy="1385410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77C84FB-874E-F395-D81D-3F39B0069F2D}"/>
              </a:ext>
            </a:extLst>
          </p:cNvPr>
          <p:cNvSpPr txBox="1"/>
          <p:nvPr/>
        </p:nvSpPr>
        <p:spPr>
          <a:xfrm>
            <a:off x="2490216" y="4497201"/>
            <a:ext cx="714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>
                <a:latin typeface="달서힐링체Bold" pitchFamily="2" charset="-127"/>
                <a:ea typeface="달서힐링체Bold" pitchFamily="2" charset="-127"/>
              </a:rPr>
              <a:t>Controller</a:t>
            </a:r>
            <a:r>
              <a:rPr lang="ko-KR" altLang="en-US" sz="2400" dirty="0">
                <a:latin typeface="달서힐링체Bold" pitchFamily="2" charset="-127"/>
                <a:ea typeface="달서힐링체Bold" pitchFamily="2" charset="-127"/>
              </a:rPr>
              <a:t>에서 처리한 요청을 </a:t>
            </a:r>
            <a:r>
              <a:rPr lang="en-US" altLang="ko-KR" sz="2400" dirty="0">
                <a:latin typeface="달서힐링체Bold" pitchFamily="2" charset="-127"/>
                <a:ea typeface="달서힐링체Bold" pitchFamily="2" charset="-127"/>
              </a:rPr>
              <a:t>JSP</a:t>
            </a:r>
            <a:r>
              <a:rPr lang="ko-KR" altLang="en-US" sz="2400" dirty="0" err="1">
                <a:latin typeface="달서힐링체Bold" pitchFamily="2" charset="-127"/>
                <a:ea typeface="달서힐링체Bold" pitchFamily="2" charset="-127"/>
              </a:rPr>
              <a:t>를</a:t>
            </a:r>
            <a:r>
              <a:rPr lang="ko-KR" altLang="en-US" sz="2400" dirty="0">
                <a:latin typeface="달서힐링체Bold" pitchFamily="2" charset="-127"/>
                <a:ea typeface="달서힐링체Bold" pitchFamily="2" charset="-127"/>
              </a:rPr>
              <a:t> 통해 보여줌  </a:t>
            </a:r>
            <a:endParaRPr lang="en-US" altLang="ko-KR" sz="2400" dirty="0">
              <a:latin typeface="달서힐링체Bold" pitchFamily="2" charset="-127"/>
              <a:ea typeface="달서힐링체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82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269" y="320590"/>
            <a:ext cx="5362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03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코드설명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[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전체검색기능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]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3DF7862-B132-4202-8FB9-3EF9BEB0F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4873"/>
            <a:ext cx="15245449" cy="541856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7326E8C-5DAC-40A9-819E-B21946BC8ABC}"/>
              </a:ext>
            </a:extLst>
          </p:cNvPr>
          <p:cNvSpPr txBox="1"/>
          <p:nvPr/>
        </p:nvSpPr>
        <p:spPr>
          <a:xfrm>
            <a:off x="9743090" y="8071353"/>
            <a:ext cx="85449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700" dirty="0">
                <a:latin typeface="달서힐링체Bold" pitchFamily="2" charset="-127"/>
                <a:ea typeface="달서힐링체Bold" pitchFamily="2" charset="-127"/>
              </a:rPr>
              <a:t>원하는 검색 조건에 맞춰 검색 가능 </a:t>
            </a:r>
            <a:endParaRPr lang="en-US" altLang="ko-KR" sz="2700" dirty="0">
              <a:latin typeface="달서힐링체Bold" pitchFamily="2" charset="-127"/>
              <a:ea typeface="달서힐링체Bold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2700" dirty="0">
              <a:latin typeface="달서힐링체Bold" pitchFamily="2" charset="-127"/>
              <a:ea typeface="달서힐링체Bold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700" dirty="0">
                <a:latin typeface="달서힐링체Bold" pitchFamily="2" charset="-127"/>
                <a:ea typeface="달서힐링체Bold" pitchFamily="2" charset="-127"/>
              </a:rPr>
              <a:t>Controller</a:t>
            </a:r>
            <a:r>
              <a:rPr lang="ko-KR" altLang="en-US" sz="2700" dirty="0">
                <a:latin typeface="달서힐링체Bold" pitchFamily="2" charset="-127"/>
                <a:ea typeface="달서힐링체Bold" pitchFamily="2" charset="-127"/>
              </a:rPr>
              <a:t>에서 </a:t>
            </a:r>
            <a:r>
              <a:rPr lang="en-US" altLang="ko-KR" sz="2700" dirty="0">
                <a:latin typeface="달서힐링체Bold" pitchFamily="2" charset="-127"/>
                <a:ea typeface="달서힐링체Bold" pitchFamily="2" charset="-127"/>
              </a:rPr>
              <a:t>JSP</a:t>
            </a:r>
            <a:r>
              <a:rPr lang="ko-KR" altLang="en-US" sz="2700" dirty="0">
                <a:latin typeface="달서힐링체Bold" pitchFamily="2" charset="-127"/>
                <a:ea typeface="달서힐링체Bold" pitchFamily="2" charset="-127"/>
              </a:rPr>
              <a:t>에서 </a:t>
            </a:r>
            <a:r>
              <a:rPr lang="en-US" altLang="ko-KR" sz="2700" dirty="0">
                <a:latin typeface="달서힐링체Bold" pitchFamily="2" charset="-127"/>
                <a:ea typeface="달서힐링체Bold" pitchFamily="2" charset="-127"/>
              </a:rPr>
              <a:t/>
            </a:r>
            <a:br>
              <a:rPr lang="en-US" altLang="ko-KR" sz="2700" dirty="0">
                <a:latin typeface="달서힐링체Bold" pitchFamily="2" charset="-127"/>
                <a:ea typeface="달서힐링체Bold" pitchFamily="2" charset="-127"/>
              </a:rPr>
            </a:br>
            <a:r>
              <a:rPr lang="ko-KR" altLang="en-US" sz="2700" dirty="0">
                <a:latin typeface="달서힐링체Bold" pitchFamily="2" charset="-127"/>
                <a:ea typeface="달서힐링체Bold" pitchFamily="2" charset="-127"/>
              </a:rPr>
              <a:t>요청한 </a:t>
            </a:r>
            <a:r>
              <a:rPr lang="en-US" altLang="ko-KR" sz="2700" dirty="0" err="1">
                <a:latin typeface="달서힐링체Bold" pitchFamily="2" charset="-127"/>
                <a:ea typeface="달서힐링체Bold" pitchFamily="2" charset="-127"/>
              </a:rPr>
              <a:t>RequestParam</a:t>
            </a:r>
            <a:r>
              <a:rPr lang="en-US" altLang="ko-KR" sz="2700" dirty="0"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700" dirty="0">
                <a:latin typeface="달서힐링체Bold" pitchFamily="2" charset="-127"/>
                <a:ea typeface="달서힐링체Bold" pitchFamily="2" charset="-127"/>
              </a:rPr>
              <a:t>받아 원하는 상품 보여줄 수 있음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E23718FF-2549-4511-94BC-23368BEECB9A}"/>
              </a:ext>
            </a:extLst>
          </p:cNvPr>
          <p:cNvSpPr/>
          <p:nvPr/>
        </p:nvSpPr>
        <p:spPr>
          <a:xfrm>
            <a:off x="2330623" y="7122447"/>
            <a:ext cx="2457190" cy="300064"/>
          </a:xfrm>
          <a:prstGeom prst="rect">
            <a:avLst/>
          </a:prstGeom>
          <a:noFill/>
          <a:ln w="57150">
            <a:solidFill>
              <a:srgbClr val="B96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863FACB2-591F-44EE-97C5-12C23EBD3020}"/>
              </a:ext>
            </a:extLst>
          </p:cNvPr>
          <p:cNvSpPr/>
          <p:nvPr/>
        </p:nvSpPr>
        <p:spPr>
          <a:xfrm>
            <a:off x="2366990" y="4359667"/>
            <a:ext cx="2329035" cy="300064"/>
          </a:xfrm>
          <a:prstGeom prst="rect">
            <a:avLst/>
          </a:prstGeom>
          <a:noFill/>
          <a:ln w="57150">
            <a:solidFill>
              <a:srgbClr val="B96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0E6F0230-531B-42FB-8DD6-7B155D63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3564"/>
            <a:ext cx="13018169" cy="30094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D4D5A40-16CF-46FF-AF22-CA81511F6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5782" y="1447832"/>
            <a:ext cx="4886616" cy="169714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6693B76-A8FF-4C91-91A9-4FF7C0EA6797}"/>
              </a:ext>
            </a:extLst>
          </p:cNvPr>
          <p:cNvSpPr/>
          <p:nvPr/>
        </p:nvSpPr>
        <p:spPr>
          <a:xfrm>
            <a:off x="9130145" y="3002170"/>
            <a:ext cx="3779325" cy="672032"/>
          </a:xfrm>
          <a:prstGeom prst="rect">
            <a:avLst/>
          </a:prstGeom>
          <a:noFill/>
          <a:ln w="57150">
            <a:solidFill>
              <a:srgbClr val="B96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C8DCAE9-D269-4FA1-8C09-5BE452965570}"/>
              </a:ext>
            </a:extLst>
          </p:cNvPr>
          <p:cNvSpPr/>
          <p:nvPr/>
        </p:nvSpPr>
        <p:spPr>
          <a:xfrm>
            <a:off x="6221506" y="4350874"/>
            <a:ext cx="1434353" cy="290928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C6421385-E867-4AE7-BADB-EAE99D1FABFE}"/>
              </a:ext>
            </a:extLst>
          </p:cNvPr>
          <p:cNvSpPr/>
          <p:nvPr/>
        </p:nvSpPr>
        <p:spPr>
          <a:xfrm>
            <a:off x="11417395" y="4362379"/>
            <a:ext cx="1434353" cy="290928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11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2" grpId="0" animBg="1"/>
      <p:bldP spid="23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AB98D57-6872-4F20-ADFD-6BEAAD83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53" y="1834758"/>
            <a:ext cx="2602959" cy="50335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00105E9-C55A-4F68-B1DA-DE0C380D1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41" y="2325866"/>
            <a:ext cx="2756871" cy="36949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7CD1A63-7A5A-4D99-BB41-0FA839165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53" y="2435024"/>
            <a:ext cx="2429085" cy="33934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59C3FF9-A5C8-446D-B17E-DCCB179869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20" y="1834758"/>
            <a:ext cx="2744953" cy="50335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69" y="320590"/>
            <a:ext cx="5362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03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코드설명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[ </a:t>
            </a:r>
            <a:r>
              <a:rPr lang="ko-KR" altLang="en-US" sz="2400" dirty="0" err="1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퀵메뉴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]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B77EEB3B-B202-4C6F-ACC5-88AEE1F3B15C}"/>
              </a:ext>
            </a:extLst>
          </p:cNvPr>
          <p:cNvGrpSpPr/>
          <p:nvPr/>
        </p:nvGrpSpPr>
        <p:grpSpPr>
          <a:xfrm>
            <a:off x="5552815" y="158727"/>
            <a:ext cx="11065409" cy="10128273"/>
            <a:chOff x="6207908" y="158727"/>
            <a:chExt cx="11065409" cy="1012827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096C3C8A-B076-4B72-93A0-DEF492DB1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07908" y="4111673"/>
              <a:ext cx="10775459" cy="61753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xmlns="" id="{A921F9C2-79FC-5A99-ED8E-25A588B1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86869" y="158727"/>
              <a:ext cx="10986448" cy="39416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</p:grp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E73A6F2-CA0E-4C38-8E5D-5A7055D956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6748" y="2452502"/>
            <a:ext cx="12084099" cy="4335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D5AEB32-4EC5-4C69-A206-7E17829C20EE}"/>
              </a:ext>
            </a:extLst>
          </p:cNvPr>
          <p:cNvSpPr/>
          <p:nvPr/>
        </p:nvSpPr>
        <p:spPr>
          <a:xfrm>
            <a:off x="5980876" y="4107969"/>
            <a:ext cx="7639364" cy="347805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xmlns="" id="{55D2C724-F3F4-45FC-B0E0-E7E1C2C2D88E}"/>
              </a:ext>
            </a:extLst>
          </p:cNvPr>
          <p:cNvSpPr/>
          <p:nvPr/>
        </p:nvSpPr>
        <p:spPr>
          <a:xfrm rot="16200000">
            <a:off x="4084006" y="3794083"/>
            <a:ext cx="450313" cy="97557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xmlns="" id="{F3139EF8-6D0D-4F73-87A0-7234A0D27B5C}"/>
              </a:ext>
            </a:extLst>
          </p:cNvPr>
          <p:cNvSpPr/>
          <p:nvPr/>
        </p:nvSpPr>
        <p:spPr>
          <a:xfrm rot="16200000">
            <a:off x="4078333" y="3794082"/>
            <a:ext cx="450313" cy="97557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318A5BF6-7F0E-4115-843A-D93B6EDB37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2815" y="1452505"/>
            <a:ext cx="12078032" cy="6921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7A418F3-71FC-CBF6-6107-2B1648284485}"/>
              </a:ext>
            </a:extLst>
          </p:cNvPr>
          <p:cNvSpPr txBox="1"/>
          <p:nvPr/>
        </p:nvSpPr>
        <p:spPr>
          <a:xfrm>
            <a:off x="0" y="8756430"/>
            <a:ext cx="6003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en-US" sz="2400" dirty="0" err="1" smtClean="0">
                <a:latin typeface="DalseoHealing Bold" pitchFamily="2" charset="-127"/>
                <a:ea typeface="DalseoHealing Bold" pitchFamily="2" charset="-127"/>
              </a:rPr>
              <a:t>quickMenu</a:t>
            </a:r>
            <a:r>
              <a:rPr kumimoji="1" lang="ko-KR" altLang="en-US" sz="2400" dirty="0" smtClean="0">
                <a:latin typeface="DalseoHealing Bold" pitchFamily="2" charset="-127"/>
                <a:ea typeface="DalseoHealing Bold" pitchFamily="2" charset="-127"/>
              </a:rPr>
              <a:t>를 </a:t>
            </a:r>
            <a:r>
              <a:rPr kumimoji="1" lang="ko-KR" altLang="en-US" sz="2400" dirty="0" err="1" smtClean="0">
                <a:latin typeface="DalseoHealing Bold" pitchFamily="2" charset="-127"/>
                <a:ea typeface="DalseoHealing Bold" pitchFamily="2" charset="-127"/>
              </a:rPr>
              <a:t>사이드바</a:t>
            </a:r>
            <a:r>
              <a:rPr kumimoji="1" lang="en-US" altLang="ko-KR" sz="2400" dirty="0" smtClean="0">
                <a:latin typeface="DalseoHealing Bold" pitchFamily="2" charset="-127"/>
                <a:ea typeface="DalseoHealing Bold" pitchFamily="2" charset="-127"/>
              </a:rPr>
              <a:t>(</a:t>
            </a:r>
            <a:r>
              <a:rPr kumimoji="1" lang="ko-KR" altLang="en-US" sz="2400" dirty="0" smtClean="0">
                <a:latin typeface="DalseoHealing Bold" pitchFamily="2" charset="-127"/>
                <a:ea typeface="DalseoHealing Bold" pitchFamily="2" charset="-127"/>
              </a:rPr>
              <a:t>카테고리 부분</a:t>
            </a:r>
            <a:r>
              <a:rPr kumimoji="1" lang="en-US" altLang="ko-KR" sz="2400" dirty="0" smtClean="0">
                <a:latin typeface="DalseoHealing Bold" pitchFamily="2" charset="-127"/>
                <a:ea typeface="DalseoHealing Bold" pitchFamily="2" charset="-127"/>
              </a:rPr>
              <a:t>)</a:t>
            </a:r>
            <a:r>
              <a:rPr kumimoji="1" lang="ko-KR" altLang="en-US" sz="2400" dirty="0" smtClean="0">
                <a:latin typeface="DalseoHealing Bold" pitchFamily="2" charset="-127"/>
                <a:ea typeface="DalseoHealing Bold" pitchFamily="2" charset="-127"/>
              </a:rPr>
              <a:t>에</a:t>
            </a:r>
            <a:r>
              <a:rPr kumimoji="1" lang="en-US" altLang="ko-KR" sz="2400" dirty="0" smtClean="0">
                <a:latin typeface="DalseoHealing Bold" pitchFamily="2" charset="-127"/>
                <a:ea typeface="DalseoHealing Bold" pitchFamily="2" charset="-127"/>
              </a:rPr>
              <a:t/>
            </a:r>
            <a:br>
              <a:rPr kumimoji="1" lang="en-US" altLang="ko-KR" sz="2400" dirty="0" smtClean="0">
                <a:latin typeface="DalseoHealing Bold" pitchFamily="2" charset="-127"/>
                <a:ea typeface="DalseoHealing Bold" pitchFamily="2" charset="-127"/>
              </a:rPr>
            </a:br>
            <a:r>
              <a:rPr kumimoji="1" lang="en-US" altLang="ko-KR" sz="2400" dirty="0" smtClean="0">
                <a:latin typeface="DalseoHealing Bold" pitchFamily="2" charset="-127"/>
                <a:ea typeface="DalseoHealing Bold" pitchFamily="2" charset="-127"/>
              </a:rPr>
              <a:t> </a:t>
            </a:r>
            <a:r>
              <a:rPr kumimoji="1" lang="ko-KR" altLang="en-US" sz="2400" dirty="0" smtClean="0">
                <a:latin typeface="DalseoHealing Bold" pitchFamily="2" charset="-127"/>
                <a:ea typeface="DalseoHealing Bold" pitchFamily="2" charset="-127"/>
              </a:rPr>
              <a:t>포함시켜 스크롤 할 때 따라다니게 만들었음</a:t>
            </a:r>
            <a:r>
              <a:rPr kumimoji="1" lang="en-US" altLang="ko-KR" sz="2400" dirty="0">
                <a:latin typeface="DalseoHealing Bold" pitchFamily="2" charset="-127"/>
                <a:ea typeface="DalseoHealing Bold" pitchFamily="2" charset="-127"/>
              </a:rPr>
              <a:t/>
            </a:r>
            <a:br>
              <a:rPr kumimoji="1" lang="en-US" altLang="ko-KR" sz="2400" dirty="0">
                <a:latin typeface="DalseoHealing Bold" pitchFamily="2" charset="-127"/>
                <a:ea typeface="DalseoHealing Bold" pitchFamily="2" charset="-127"/>
              </a:rPr>
            </a:br>
            <a:r>
              <a:rPr kumimoji="1" lang="en-US" altLang="ko-KR" sz="2400" dirty="0" smtClean="0">
                <a:latin typeface="DalseoHealing Bold" pitchFamily="2" charset="-127"/>
                <a:ea typeface="DalseoHealing Bold" pitchFamily="2" charset="-127"/>
              </a:rPr>
              <a:t>(position </a:t>
            </a:r>
            <a:r>
              <a:rPr kumimoji="1" lang="ko-KR" altLang="en-US" sz="2400" dirty="0" smtClean="0">
                <a:latin typeface="DalseoHealing Bold" pitchFamily="2" charset="-127"/>
                <a:ea typeface="DalseoHealing Bold" pitchFamily="2" charset="-127"/>
              </a:rPr>
              <a:t>속성에 </a:t>
            </a:r>
            <a:r>
              <a:rPr kumimoji="1" lang="en-US" altLang="ko-KR" sz="2400" dirty="0" smtClean="0">
                <a:latin typeface="DalseoHealing Bold" pitchFamily="2" charset="-127"/>
                <a:ea typeface="DalseoHealing Bold" pitchFamily="2" charset="-127"/>
              </a:rPr>
              <a:t>sticky </a:t>
            </a:r>
            <a:r>
              <a:rPr kumimoji="1" lang="ko-KR" altLang="en-US" sz="2400" dirty="0" smtClean="0">
                <a:latin typeface="DalseoHealing Bold" pitchFamily="2" charset="-127"/>
                <a:ea typeface="DalseoHealing Bold" pitchFamily="2" charset="-127"/>
              </a:rPr>
              <a:t>추가</a:t>
            </a:r>
            <a:r>
              <a:rPr kumimoji="1" lang="en-US" altLang="ko-KR" sz="2400" dirty="0" smtClean="0">
                <a:latin typeface="DalseoHealing Bold" pitchFamily="2" charset="-127"/>
                <a:ea typeface="DalseoHealing Bold" pitchFamily="2" charset="-127"/>
              </a:rPr>
              <a:t>)</a:t>
            </a:r>
            <a:r>
              <a:rPr kumimoji="1" lang="ko-KR" altLang="en-US" sz="2400" dirty="0" smtClean="0">
                <a:latin typeface="DalseoHealing Bold" pitchFamily="2" charset="-127"/>
                <a:ea typeface="DalseoHealing Bold" pitchFamily="2" charset="-127"/>
              </a:rPr>
              <a:t> </a:t>
            </a:r>
            <a:endParaRPr kumimoji="1" lang="en-US" altLang="ko-KR" sz="2400" dirty="0" smtClean="0">
              <a:latin typeface="DalseoHealing Bold" pitchFamily="2" charset="-127"/>
              <a:ea typeface="DalseoHealing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76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865" y="0"/>
            <a:ext cx="18288000" cy="10287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4034672" y="7479507"/>
            <a:ext cx="741406" cy="259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760043" y="2298357"/>
            <a:ext cx="741406" cy="259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262860" y="3995351"/>
            <a:ext cx="1182131" cy="259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37254" y="5972433"/>
            <a:ext cx="741406" cy="259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048480" y="7455244"/>
            <a:ext cx="741406" cy="259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259065" y="7418174"/>
            <a:ext cx="741406" cy="259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92974" y="5688567"/>
            <a:ext cx="741406" cy="259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24669" y="4095234"/>
            <a:ext cx="8160841" cy="490152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주제 설정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81346" y="5885938"/>
            <a:ext cx="4473147" cy="4592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각자 코드 분석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989314" y="7479508"/>
            <a:ext cx="6522307" cy="50211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Oracle -&gt; MySQL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로 변환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유스케이스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시퀀스다이어그램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989314" y="5865346"/>
            <a:ext cx="6522307" cy="47984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검색기능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공지사항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커뮤니티 게시판 구현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768611" y="7564398"/>
            <a:ext cx="4574061" cy="47984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CSS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수정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별점평가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퀵메뉴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 구현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768611" y="9263450"/>
            <a:ext cx="4559644" cy="4592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요구사항명세서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클래스다이어그램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, PPT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제작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989314" y="9270228"/>
            <a:ext cx="1134762" cy="47984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발표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5428059" y="4095234"/>
            <a:ext cx="8160841" cy="490152"/>
          </a:xfrm>
          <a:prstGeom prst="round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881346" y="5886299"/>
            <a:ext cx="4473147" cy="458896"/>
          </a:xfrm>
          <a:prstGeom prst="round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994757" y="5873773"/>
            <a:ext cx="6516864" cy="482651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790048" y="7575627"/>
            <a:ext cx="4538207" cy="482651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8989961" y="7499461"/>
            <a:ext cx="6521660" cy="48265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787650" y="9270228"/>
            <a:ext cx="4566843" cy="452479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9015552" y="9268577"/>
            <a:ext cx="1134762" cy="479849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BA2341D-38CD-4866-A66A-0F3F4E65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5853" y="782256"/>
            <a:ext cx="8141118" cy="9130584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6E985990-705C-471C-19DB-7876CF3A3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11" y="5225669"/>
            <a:ext cx="8803640" cy="4193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0643FEF5-AAC5-2805-FE58-41F4A0C8A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613" y="1001029"/>
            <a:ext cx="17476534" cy="1847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1A80E9C-2D4B-EF29-42FD-441B2E0CE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613" y="700821"/>
            <a:ext cx="13208635" cy="3179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94269" y="177263"/>
            <a:ext cx="5362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03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코드설명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[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공지사항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]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B1C8E640-7661-A519-AD82-6C7BFF6B8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111" y="5247089"/>
            <a:ext cx="9380039" cy="4193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551AD35-CBEB-4A42-BD3F-8E56BB6203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6469" y="2781435"/>
            <a:ext cx="12281531" cy="3606985"/>
          </a:xfrm>
          <a:prstGeom prst="rect">
            <a:avLst/>
          </a:prstGeom>
        </p:spPr>
      </p:pic>
      <p:sp>
        <p:nvSpPr>
          <p:cNvPr id="15" name="화살표: 아래쪽 18">
            <a:extLst>
              <a:ext uri="{FF2B5EF4-FFF2-40B4-BE49-F238E27FC236}">
                <a16:creationId xmlns:a16="http://schemas.microsoft.com/office/drawing/2014/main" xmlns="" id="{D4816228-39F9-0F70-E828-3B9C0160B145}"/>
              </a:ext>
            </a:extLst>
          </p:cNvPr>
          <p:cNvSpPr/>
          <p:nvPr/>
        </p:nvSpPr>
        <p:spPr>
          <a:xfrm rot="16200000">
            <a:off x="4635542" y="3652875"/>
            <a:ext cx="640883" cy="138541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95B4A98-0A89-4FBF-A1F9-B4D2CB6ECA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3291" y="1859923"/>
            <a:ext cx="9437429" cy="6101609"/>
          </a:xfrm>
          <a:prstGeom prst="rect">
            <a:avLst/>
          </a:prstGeom>
        </p:spPr>
      </p:pic>
      <p:sp>
        <p:nvSpPr>
          <p:cNvPr id="16" name="화살표: 아래쪽 18">
            <a:extLst>
              <a:ext uri="{FF2B5EF4-FFF2-40B4-BE49-F238E27FC236}">
                <a16:creationId xmlns:a16="http://schemas.microsoft.com/office/drawing/2014/main" xmlns="" id="{FE598679-42EC-E17C-FC8C-2B9A94F144C8}"/>
              </a:ext>
            </a:extLst>
          </p:cNvPr>
          <p:cNvSpPr/>
          <p:nvPr/>
        </p:nvSpPr>
        <p:spPr>
          <a:xfrm rot="16200000">
            <a:off x="4643564" y="3660897"/>
            <a:ext cx="640883" cy="138541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1F4D50F-CDF8-35FE-46DB-36EAFD400FB2}"/>
              </a:ext>
            </a:extLst>
          </p:cNvPr>
          <p:cNvSpPr txBox="1"/>
          <p:nvPr/>
        </p:nvSpPr>
        <p:spPr>
          <a:xfrm>
            <a:off x="9775346" y="8239147"/>
            <a:ext cx="851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이미지를 추가하기 위해 </a:t>
            </a:r>
            <a:r>
              <a:rPr lang="en-US" altLang="ko-KR" sz="2400" dirty="0" err="1" smtClean="0">
                <a:latin typeface="달서힐링체Bold" pitchFamily="2" charset="-127"/>
                <a:ea typeface="달서힐링체Bold" pitchFamily="2" charset="-127"/>
              </a:rPr>
              <a:t>MultiHttpServletRequest</a:t>
            </a:r>
            <a:r>
              <a:rPr lang="en-US" altLang="ko-KR" sz="2400" dirty="0" smtClean="0"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클래스 이용</a:t>
            </a:r>
            <a:endParaRPr lang="en-US" altLang="ko-KR" sz="2400" dirty="0" smtClean="0">
              <a:latin typeface="달서힐링체Bold" pitchFamily="2" charset="-127"/>
              <a:ea typeface="달서힐링체Bold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달서힐링체Bold" pitchFamily="2" charset="-127"/>
              <a:ea typeface="달서힐링체Bold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달서힐링체Bold" pitchFamily="2" charset="-127"/>
              <a:ea typeface="달서힐링체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59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269" y="320590"/>
            <a:ext cx="963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03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코드설명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[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관리자기능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회원관리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,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상품관리부분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]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B354664-B013-4691-B7CE-ACF2EFF69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1" y="931117"/>
            <a:ext cx="13310284" cy="45087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8DAE58F-0ACC-469F-9EAC-1A6982B87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772" y="6057899"/>
            <a:ext cx="10043807" cy="39085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5D02F0BD-C51A-4E07-894C-C92B2476E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295" y="1460596"/>
            <a:ext cx="13310284" cy="222076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3CC122D-2863-431C-98EE-408558564A4B}"/>
              </a:ext>
            </a:extLst>
          </p:cNvPr>
          <p:cNvSpPr/>
          <p:nvPr/>
        </p:nvSpPr>
        <p:spPr>
          <a:xfrm>
            <a:off x="16245295" y="3041304"/>
            <a:ext cx="957263" cy="403264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xmlns="" id="{2ADFA00B-1C25-448C-BBD1-F175A2112B7E}"/>
              </a:ext>
            </a:extLst>
          </p:cNvPr>
          <p:cNvSpPr/>
          <p:nvPr/>
        </p:nvSpPr>
        <p:spPr>
          <a:xfrm>
            <a:off x="16498769" y="3728760"/>
            <a:ext cx="450313" cy="165366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F84CC6C8-CCCB-4D5C-9224-A77ACDAB5556}"/>
              </a:ext>
            </a:extLst>
          </p:cNvPr>
          <p:cNvGrpSpPr/>
          <p:nvPr/>
        </p:nvGrpSpPr>
        <p:grpSpPr>
          <a:xfrm>
            <a:off x="0" y="6563771"/>
            <a:ext cx="7682625" cy="2196130"/>
            <a:chOff x="0" y="6445648"/>
            <a:chExt cx="8149155" cy="21961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C1B230C2-A2AF-4846-BEB4-6B65C302B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7668329"/>
              <a:ext cx="8149155" cy="97344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F0CD7910-3211-41F9-9C81-C114A607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445648"/>
              <a:ext cx="7969023" cy="1226742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5A515ED-F9F0-40B9-84EF-6E447C4E32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3781" y="904829"/>
            <a:ext cx="7056557" cy="1111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08583560-55C5-4D69-BCB3-EF46185552DE}"/>
              </a:ext>
            </a:extLst>
          </p:cNvPr>
          <p:cNvSpPr/>
          <p:nvPr/>
        </p:nvSpPr>
        <p:spPr>
          <a:xfrm>
            <a:off x="15925004" y="1393052"/>
            <a:ext cx="957263" cy="403264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8E0B966-78DC-4F8A-A9B9-3965A27ED6A4}"/>
              </a:ext>
            </a:extLst>
          </p:cNvPr>
          <p:cNvGrpSpPr/>
          <p:nvPr/>
        </p:nvGrpSpPr>
        <p:grpSpPr>
          <a:xfrm>
            <a:off x="4846295" y="1367676"/>
            <a:ext cx="5279837" cy="1334580"/>
            <a:chOff x="4846295" y="1367676"/>
            <a:chExt cx="5279837" cy="133458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169318C9-5253-4CDA-B107-629D518F195C}"/>
                </a:ext>
              </a:extLst>
            </p:cNvPr>
            <p:cNvSpPr/>
            <p:nvPr/>
          </p:nvSpPr>
          <p:spPr>
            <a:xfrm>
              <a:off x="4846295" y="2118298"/>
              <a:ext cx="3009988" cy="583958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xmlns="" id="{9D2A215F-6B1C-4CC9-8B97-CF7C82930076}"/>
                </a:ext>
              </a:extLst>
            </p:cNvPr>
            <p:cNvCxnSpPr>
              <a:stCxn id="11" idx="7"/>
            </p:cNvCxnSpPr>
            <p:nvPr/>
          </p:nvCxnSpPr>
          <p:spPr>
            <a:xfrm rot="5400000" flipH="1" flipV="1">
              <a:off x="8352735" y="430420"/>
              <a:ext cx="836142" cy="2710653"/>
            </a:xfrm>
            <a:prstGeom prst="curvedConnector2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xmlns="" id="{1C13757F-5C8C-44C6-AD30-65C9CC9F988B}"/>
              </a:ext>
            </a:extLst>
          </p:cNvPr>
          <p:cNvSpPr/>
          <p:nvPr/>
        </p:nvSpPr>
        <p:spPr>
          <a:xfrm rot="5400000">
            <a:off x="7549710" y="7203233"/>
            <a:ext cx="450313" cy="724247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B6B0E849-BD47-41C0-8683-0159DDC10014}"/>
              </a:ext>
            </a:extLst>
          </p:cNvPr>
          <p:cNvSpPr/>
          <p:nvPr/>
        </p:nvSpPr>
        <p:spPr>
          <a:xfrm>
            <a:off x="8510767" y="7334638"/>
            <a:ext cx="4481902" cy="481745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D5DC288A-0892-46D1-B005-BD6916C224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691" y="5436163"/>
            <a:ext cx="6294748" cy="4708610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xmlns="" id="{8BC181C8-005B-45F5-935A-E3A73EDBF1B3}"/>
              </a:ext>
            </a:extLst>
          </p:cNvPr>
          <p:cNvSpPr/>
          <p:nvPr/>
        </p:nvSpPr>
        <p:spPr>
          <a:xfrm rot="5400000">
            <a:off x="7529301" y="7220199"/>
            <a:ext cx="450313" cy="724247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03223269-16A2-4FEC-953B-1A23A2E7F6D7}"/>
              </a:ext>
            </a:extLst>
          </p:cNvPr>
          <p:cNvSpPr/>
          <p:nvPr/>
        </p:nvSpPr>
        <p:spPr>
          <a:xfrm>
            <a:off x="8510767" y="9396827"/>
            <a:ext cx="2216373" cy="347675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73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269" y="320590"/>
            <a:ext cx="963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03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코드설명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[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관리자기능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회원관리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,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상품관리부분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]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D98B52E-1FAC-4377-9F9F-36A4A779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30" y="903902"/>
            <a:ext cx="9535041" cy="65204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A9475BD-6851-4886-9225-FC0133BE8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4596" y="4567256"/>
            <a:ext cx="6531046" cy="57142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0CBD1F1-6CDD-4438-9492-1C6FA0F88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555" y="223038"/>
            <a:ext cx="11203410" cy="295779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4EF5E59-730C-4A8D-8734-C803E309F50F}"/>
              </a:ext>
            </a:extLst>
          </p:cNvPr>
          <p:cNvSpPr txBox="1"/>
          <p:nvPr/>
        </p:nvSpPr>
        <p:spPr>
          <a:xfrm>
            <a:off x="494269" y="8550870"/>
            <a:ext cx="8512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이미지 추가를 위해 </a:t>
            </a:r>
            <a:r>
              <a:rPr lang="en-US" altLang="ko-KR" sz="2400" dirty="0" err="1" smtClean="0">
                <a:latin typeface="달서힐링체Bold" pitchFamily="2" charset="-127"/>
                <a:ea typeface="달서힐링체Bold" pitchFamily="2" charset="-127"/>
              </a:rPr>
              <a:t>MultipartHttpServletRequest</a:t>
            </a:r>
            <a:r>
              <a:rPr lang="en-US" altLang="ko-KR" sz="2400" dirty="0" smtClean="0"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클래스 사용</a:t>
            </a:r>
            <a:endParaRPr lang="en-US" altLang="ko-KR" sz="2400" dirty="0" smtClean="0">
              <a:latin typeface="달서힐링체Bold" pitchFamily="2" charset="-127"/>
              <a:ea typeface="달서힐링체Bold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달서힐링체Bold" pitchFamily="2" charset="-127"/>
              <a:ea typeface="달서힐링체Bold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카테고리 검색 </a:t>
            </a:r>
            <a:r>
              <a:rPr lang="en-US" altLang="ko-KR" sz="2400" dirty="0" smtClean="0">
                <a:latin typeface="달서힐링체Bold" pitchFamily="2" charset="-127"/>
                <a:ea typeface="달서힐링체Bold" pitchFamily="2" charset="-127"/>
              </a:rPr>
              <a:t>-&gt; </a:t>
            </a: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배열을 만들어놓고 키에 해당하는 값을 뽑아냄</a:t>
            </a:r>
            <a:endParaRPr lang="en-US" altLang="ko-KR" sz="2400" dirty="0">
              <a:latin typeface="달서힐링체Bold" pitchFamily="2" charset="-127"/>
              <a:ea typeface="달서힐링체Bold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3CC122D-2863-431C-98EE-408558564A4B}"/>
              </a:ext>
            </a:extLst>
          </p:cNvPr>
          <p:cNvSpPr/>
          <p:nvPr/>
        </p:nvSpPr>
        <p:spPr>
          <a:xfrm>
            <a:off x="16061257" y="1420842"/>
            <a:ext cx="957263" cy="403264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8">
            <a:extLst>
              <a:ext uri="{FF2B5EF4-FFF2-40B4-BE49-F238E27FC236}">
                <a16:creationId xmlns:a16="http://schemas.microsoft.com/office/drawing/2014/main" xmlns="" id="{2ADFA00B-1C25-448C-BBD1-F175A2112B7E}"/>
              </a:ext>
            </a:extLst>
          </p:cNvPr>
          <p:cNvSpPr/>
          <p:nvPr/>
        </p:nvSpPr>
        <p:spPr>
          <a:xfrm>
            <a:off x="16397960" y="3227760"/>
            <a:ext cx="450313" cy="116196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0BA7EA9-8F2A-46D5-8888-402C37663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1" y="2026191"/>
            <a:ext cx="15564114" cy="250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B09F671D-9DDB-432C-BFE6-C757025A0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706" y="4983989"/>
            <a:ext cx="11844259" cy="3232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화살표: 아래쪽 23">
            <a:extLst>
              <a:ext uri="{FF2B5EF4-FFF2-40B4-BE49-F238E27FC236}">
                <a16:creationId xmlns:a16="http://schemas.microsoft.com/office/drawing/2014/main" xmlns="" id="{8BC181C8-005B-45F5-935A-E3A73EDBF1B3}"/>
              </a:ext>
            </a:extLst>
          </p:cNvPr>
          <p:cNvSpPr/>
          <p:nvPr/>
        </p:nvSpPr>
        <p:spPr>
          <a:xfrm rot="16200000">
            <a:off x="4656018" y="5241078"/>
            <a:ext cx="838826" cy="134649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46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4" y="928048"/>
            <a:ext cx="9434315" cy="89193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69" y="320590"/>
            <a:ext cx="5362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03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코드설명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[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사용자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장바구니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]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EA8171A-8F61-443B-955A-78484803F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8048"/>
            <a:ext cx="14999471" cy="3860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F4E46DF-B8E5-4634-99A1-C7B724454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5152" y="150491"/>
            <a:ext cx="7998000" cy="51340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A9FF55EE-0AE1-476B-9067-E4DB7FBF8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484" y="6285092"/>
            <a:ext cx="6633283" cy="2540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15C5BD9-81AF-410E-83E0-B2DD63901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0183" y="4608149"/>
            <a:ext cx="8087938" cy="54201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8583560-55C5-4D69-BCB3-EF46185552DE}"/>
              </a:ext>
            </a:extLst>
          </p:cNvPr>
          <p:cNvSpPr/>
          <p:nvPr/>
        </p:nvSpPr>
        <p:spPr>
          <a:xfrm>
            <a:off x="16720455" y="2033564"/>
            <a:ext cx="1018904" cy="500629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18">
            <a:extLst>
              <a:ext uri="{FF2B5EF4-FFF2-40B4-BE49-F238E27FC236}">
                <a16:creationId xmlns:a16="http://schemas.microsoft.com/office/drawing/2014/main" xmlns="" id="{2ADFA00B-1C25-448C-BBD1-F175A2112B7E}"/>
              </a:ext>
            </a:extLst>
          </p:cNvPr>
          <p:cNvSpPr/>
          <p:nvPr/>
        </p:nvSpPr>
        <p:spPr>
          <a:xfrm>
            <a:off x="17004750" y="2773587"/>
            <a:ext cx="450313" cy="165366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6792B00-5673-4A9E-B1F5-94215175DC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65" t="59095" r="16087" b="17926"/>
          <a:stretch/>
        </p:blipFill>
        <p:spPr>
          <a:xfrm>
            <a:off x="10239061" y="6585170"/>
            <a:ext cx="7929154" cy="1815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4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4A15F2C-FBC7-40BD-83FF-C46E23015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6724"/>
            <a:ext cx="13713784" cy="33924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69" y="320590"/>
            <a:ext cx="5362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03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코드설명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[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사용자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장바구니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]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4059BA1-B451-4CE8-9102-8F609D5D7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46" y="5477872"/>
            <a:ext cx="12324853" cy="46329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3223269-16A2-4FEC-953B-1A23A2E7F6D7}"/>
              </a:ext>
            </a:extLst>
          </p:cNvPr>
          <p:cNvSpPr/>
          <p:nvPr/>
        </p:nvSpPr>
        <p:spPr>
          <a:xfrm>
            <a:off x="384412" y="3219123"/>
            <a:ext cx="7502858" cy="967962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4EF5E59-730C-4A8D-8734-C803E309F50F}"/>
              </a:ext>
            </a:extLst>
          </p:cNvPr>
          <p:cNvSpPr txBox="1"/>
          <p:nvPr/>
        </p:nvSpPr>
        <p:spPr>
          <a:xfrm>
            <a:off x="9473415" y="8436570"/>
            <a:ext cx="8512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상품 재고를 늘리거나 줄이는 것 </a:t>
            </a:r>
            <a:r>
              <a:rPr lang="en-US" altLang="ko-KR" sz="2400" dirty="0" smtClean="0">
                <a:latin typeface="달서힐링체Bold" pitchFamily="2" charset="-127"/>
                <a:ea typeface="달서힐링체Bold" pitchFamily="2" charset="-127"/>
              </a:rPr>
              <a:t>-&gt; </a:t>
            </a:r>
            <a:r>
              <a:rPr lang="ko-KR" altLang="en-US" sz="2400" dirty="0" err="1" smtClean="0">
                <a:latin typeface="달서힐링체Bold" pitchFamily="2" charset="-127"/>
                <a:ea typeface="달서힐링체Bold" pitchFamily="2" charset="-127"/>
              </a:rPr>
              <a:t>비동기</a:t>
            </a: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 방식 필요 </a:t>
            </a:r>
            <a:r>
              <a:rPr lang="en-US" altLang="ko-KR" sz="2400" dirty="0" smtClean="0">
                <a:latin typeface="달서힐링체Bold" pitchFamily="2" charset="-127"/>
                <a:ea typeface="달서힐링체Bold" pitchFamily="2" charset="-127"/>
              </a:rPr>
              <a:t>(Ajax)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달서힐링체Bold" pitchFamily="2" charset="-127"/>
              <a:ea typeface="달서힐링체Bold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 err="1" smtClean="0">
                <a:latin typeface="달서힐링체Bold" pitchFamily="2" charset="-127"/>
                <a:ea typeface="달서힐링체Bold" pitchFamily="2" charset="-127"/>
              </a:rPr>
              <a:t>비동기</a:t>
            </a: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 방식으로 가격과 개수를 업데이트 함</a:t>
            </a:r>
            <a:endParaRPr lang="en-US" altLang="ko-KR" sz="2400" dirty="0">
              <a:latin typeface="달서힐링체Bold" pitchFamily="2" charset="-127"/>
              <a:ea typeface="달서힐링체Bold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3223269-16A2-4FEC-953B-1A23A2E7F6D7}"/>
              </a:ext>
            </a:extLst>
          </p:cNvPr>
          <p:cNvSpPr/>
          <p:nvPr/>
        </p:nvSpPr>
        <p:spPr>
          <a:xfrm>
            <a:off x="2046525" y="1437948"/>
            <a:ext cx="1096726" cy="333704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6792B00-5673-4A9E-B1F5-94215175DC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96" b="58025"/>
          <a:stretch/>
        </p:blipFill>
        <p:spPr>
          <a:xfrm>
            <a:off x="7692314" y="1418789"/>
            <a:ext cx="10786493" cy="302829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3223269-16A2-4FEC-953B-1A23A2E7F6D7}"/>
              </a:ext>
            </a:extLst>
          </p:cNvPr>
          <p:cNvSpPr/>
          <p:nvPr/>
        </p:nvSpPr>
        <p:spPr>
          <a:xfrm>
            <a:off x="13890246" y="2972690"/>
            <a:ext cx="1214651" cy="443211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666580" y="5299936"/>
            <a:ext cx="12696493" cy="4893253"/>
            <a:chOff x="-54076" y="5083619"/>
            <a:chExt cx="12228172" cy="44845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7667" y="5083619"/>
              <a:ext cx="5916429" cy="448455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076" y="5145346"/>
              <a:ext cx="6311743" cy="4422826"/>
            </a:xfrm>
            <a:prstGeom prst="rect">
              <a:avLst/>
            </a:prstGeom>
          </p:spPr>
        </p:pic>
      </p:grpSp>
      <p:sp>
        <p:nvSpPr>
          <p:cNvPr id="15" name="화살표: 아래쪽 23">
            <a:extLst>
              <a:ext uri="{FF2B5EF4-FFF2-40B4-BE49-F238E27FC236}">
                <a16:creationId xmlns:a16="http://schemas.microsoft.com/office/drawing/2014/main" xmlns="" id="{8BC181C8-005B-45F5-935A-E3A73EDBF1B3}"/>
              </a:ext>
            </a:extLst>
          </p:cNvPr>
          <p:cNvSpPr/>
          <p:nvPr/>
        </p:nvSpPr>
        <p:spPr>
          <a:xfrm>
            <a:off x="4200525" y="4658793"/>
            <a:ext cx="515681" cy="641143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위로 굽은 화살표 15"/>
          <p:cNvSpPr/>
          <p:nvPr/>
        </p:nvSpPr>
        <p:spPr>
          <a:xfrm>
            <a:off x="14244682" y="4712960"/>
            <a:ext cx="1367506" cy="1030787"/>
          </a:xfrm>
          <a:prstGeom prst="bentUpArrow">
            <a:avLst>
              <a:gd name="adj1" fmla="val 23571"/>
              <a:gd name="adj2" fmla="val 22066"/>
              <a:gd name="adj3" fmla="val 2617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9" grpId="0" animBg="1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269" y="320590"/>
            <a:ext cx="65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03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코드설명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[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책 상세보기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리뷰와 </a:t>
            </a:r>
            <a:r>
              <a:rPr lang="ko-KR" altLang="en-US" sz="2400" dirty="0" err="1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별점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기능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]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0" y="1100466"/>
            <a:ext cx="12281531" cy="7779321"/>
            <a:chOff x="0" y="1100466"/>
            <a:chExt cx="12281531" cy="77793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D8670DAE-9DA3-43F4-8BFC-FECBE4908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1100466"/>
              <a:ext cx="12281531" cy="475004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3EBF098C-D331-4ACF-9EEA-0311B8F3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33261" y="5866498"/>
              <a:ext cx="8720095" cy="3013289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50" y="652180"/>
            <a:ext cx="6977049" cy="5394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507" y="7373142"/>
            <a:ext cx="8005816" cy="2421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3" name="그룹 22"/>
          <p:cNvGrpSpPr/>
          <p:nvPr/>
        </p:nvGrpSpPr>
        <p:grpSpPr>
          <a:xfrm>
            <a:off x="141584" y="1454675"/>
            <a:ext cx="10325796" cy="2478438"/>
            <a:chOff x="141584" y="1454675"/>
            <a:chExt cx="10325796" cy="247843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D8670DAE-9DA3-43F4-8BFC-FECBE4908A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773" b="52160"/>
            <a:stretch/>
          </p:blipFill>
          <p:spPr>
            <a:xfrm>
              <a:off x="141584" y="1454675"/>
              <a:ext cx="10325796" cy="24784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08583560-55C5-4D69-BCB3-EF46185552DE}"/>
                </a:ext>
              </a:extLst>
            </p:cNvPr>
            <p:cNvSpPr/>
            <p:nvPr/>
          </p:nvSpPr>
          <p:spPr>
            <a:xfrm>
              <a:off x="1068061" y="1748847"/>
              <a:ext cx="4250069" cy="250315"/>
            </a:xfrm>
            <a:prstGeom prst="rect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화살표: 아래쪽 23">
            <a:extLst>
              <a:ext uri="{FF2B5EF4-FFF2-40B4-BE49-F238E27FC236}">
                <a16:creationId xmlns:a16="http://schemas.microsoft.com/office/drawing/2014/main" xmlns="" id="{8BC181C8-005B-45F5-935A-E3A73EDBF1B3}"/>
              </a:ext>
            </a:extLst>
          </p:cNvPr>
          <p:cNvSpPr/>
          <p:nvPr/>
        </p:nvSpPr>
        <p:spPr>
          <a:xfrm rot="16200000">
            <a:off x="10220742" y="1553949"/>
            <a:ext cx="588029" cy="89042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23">
            <a:extLst>
              <a:ext uri="{FF2B5EF4-FFF2-40B4-BE49-F238E27FC236}">
                <a16:creationId xmlns:a16="http://schemas.microsoft.com/office/drawing/2014/main" xmlns="" id="{8BC181C8-005B-45F5-935A-E3A73EDBF1B3}"/>
              </a:ext>
            </a:extLst>
          </p:cNvPr>
          <p:cNvSpPr/>
          <p:nvPr/>
        </p:nvSpPr>
        <p:spPr>
          <a:xfrm rot="16200000">
            <a:off x="9221187" y="7342875"/>
            <a:ext cx="588029" cy="89042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41584" y="6245372"/>
            <a:ext cx="10952736" cy="850212"/>
            <a:chOff x="141584" y="6245372"/>
            <a:chExt cx="10952736" cy="85021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84" y="6245372"/>
              <a:ext cx="10952736" cy="8502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08583560-55C5-4D69-BCB3-EF46185552DE}"/>
                </a:ext>
              </a:extLst>
            </p:cNvPr>
            <p:cNvSpPr/>
            <p:nvPr/>
          </p:nvSpPr>
          <p:spPr>
            <a:xfrm>
              <a:off x="289332" y="6321411"/>
              <a:ext cx="7803790" cy="243163"/>
            </a:xfrm>
            <a:prstGeom prst="rect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45517" y="1230541"/>
            <a:ext cx="8720095" cy="3013289"/>
            <a:chOff x="579555" y="2853209"/>
            <a:chExt cx="8720095" cy="301328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3EBF098C-D331-4ACF-9EEA-0311B8F3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555" y="2853209"/>
              <a:ext cx="8720095" cy="30132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08583560-55C5-4D69-BCB3-EF46185552DE}"/>
                </a:ext>
              </a:extLst>
            </p:cNvPr>
            <p:cNvSpPr/>
            <p:nvPr/>
          </p:nvSpPr>
          <p:spPr>
            <a:xfrm>
              <a:off x="1436123" y="3174677"/>
              <a:ext cx="4022981" cy="250315"/>
            </a:xfrm>
            <a:prstGeom prst="rect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47" y="4058179"/>
            <a:ext cx="6172200" cy="6074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49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269" y="320590"/>
            <a:ext cx="65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03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코드설명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[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책 상세보기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리뷰와 </a:t>
            </a:r>
            <a:r>
              <a:rPr lang="ko-KR" altLang="en-US" sz="2400" dirty="0" err="1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별점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기능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]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59509" y="849481"/>
            <a:ext cx="8854023" cy="9355221"/>
            <a:chOff x="259509" y="849481"/>
            <a:chExt cx="8854023" cy="93552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3EBF098C-D331-4ACF-9EEA-0311B8F3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8706" y="7418596"/>
              <a:ext cx="8062654" cy="278610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509" y="849481"/>
              <a:ext cx="8854023" cy="6599526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90" y="2569937"/>
            <a:ext cx="8267091" cy="2806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4" t="25156" r="18712" b="31490"/>
          <a:stretch/>
        </p:blipFill>
        <p:spPr>
          <a:xfrm>
            <a:off x="9916407" y="1303723"/>
            <a:ext cx="7626695" cy="4452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046" y="2469760"/>
            <a:ext cx="4371038" cy="176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화살표: 아래쪽 23">
            <a:extLst>
              <a:ext uri="{FF2B5EF4-FFF2-40B4-BE49-F238E27FC236}">
                <a16:creationId xmlns:a16="http://schemas.microsoft.com/office/drawing/2014/main" xmlns="" id="{8BC181C8-005B-45F5-935A-E3A73EDBF1B3}"/>
              </a:ext>
            </a:extLst>
          </p:cNvPr>
          <p:cNvSpPr/>
          <p:nvPr/>
        </p:nvSpPr>
        <p:spPr>
          <a:xfrm rot="16200000">
            <a:off x="9001357" y="3100797"/>
            <a:ext cx="588029" cy="89042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F4D50F-CDF8-35FE-46DB-36EAFD400FB2}"/>
              </a:ext>
            </a:extLst>
          </p:cNvPr>
          <p:cNvSpPr txBox="1"/>
          <p:nvPr/>
        </p:nvSpPr>
        <p:spPr>
          <a:xfrm>
            <a:off x="9701109" y="7468085"/>
            <a:ext cx="8530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 err="1" smtClean="0">
                <a:latin typeface="달서힐링체Bold" pitchFamily="2" charset="-127"/>
                <a:ea typeface="달서힐링체Bold" pitchFamily="2" charset="-127"/>
              </a:rPr>
              <a:t>productDetail</a:t>
            </a:r>
            <a:r>
              <a:rPr lang="en-US" altLang="ko-KR" sz="2400" dirty="0" smtClean="0"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 err="1" smtClean="0">
                <a:latin typeface="달서힐링체Bold" pitchFamily="2" charset="-127"/>
                <a:ea typeface="달서힐링체Bold" pitchFamily="2" charset="-127"/>
              </a:rPr>
              <a:t>메서드에서</a:t>
            </a: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en-US" altLang="ko-KR" sz="2400" dirty="0" err="1" smtClean="0">
                <a:latin typeface="달서힐링체Bold" pitchFamily="2" charset="-127"/>
                <a:ea typeface="달서힐링체Bold" pitchFamily="2" charset="-127"/>
              </a:rPr>
              <a:t>bookno</a:t>
            </a:r>
            <a:r>
              <a:rPr lang="en-US" altLang="ko-KR" sz="2400" dirty="0" smtClean="0">
                <a:latin typeface="달서힐링체Bold" pitchFamily="2" charset="-127"/>
                <a:ea typeface="달서힐링체Bold" pitchFamily="2" charset="-127"/>
              </a:rPr>
              <a:t>(</a:t>
            </a:r>
            <a:r>
              <a:rPr lang="ko-KR" altLang="en-US" sz="2400" dirty="0" err="1" smtClean="0">
                <a:latin typeface="달서힐링체Bold" pitchFamily="2" charset="-127"/>
                <a:ea typeface="달서힐링체Bold" pitchFamily="2" charset="-127"/>
              </a:rPr>
              <a:t>책번호</a:t>
            </a:r>
            <a:r>
              <a:rPr lang="en-US" altLang="ko-KR" sz="2400" dirty="0" smtClean="0">
                <a:latin typeface="달서힐링체Bold" pitchFamily="2" charset="-127"/>
                <a:ea typeface="달서힐링체Bold" pitchFamily="2" charset="-127"/>
              </a:rPr>
              <a:t>) </a:t>
            </a:r>
            <a:r>
              <a:rPr lang="ko-KR" altLang="en-US" sz="2400" dirty="0" err="1" smtClean="0">
                <a:latin typeface="달서힐링체Bold" pitchFamily="2" charset="-127"/>
                <a:ea typeface="달서힐링체Bold" pitchFamily="2" charset="-127"/>
              </a:rPr>
              <a:t>파라미터로</a:t>
            </a: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 가져옴</a:t>
            </a:r>
            <a:endParaRPr lang="en-US" altLang="ko-KR" sz="2400" dirty="0" smtClean="0">
              <a:latin typeface="달서힐링체Bold" pitchFamily="2" charset="-127"/>
              <a:ea typeface="달서힐링체Bold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달서힐링체Bold" pitchFamily="2" charset="-127"/>
              <a:ea typeface="달서힐링체Bold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400" dirty="0" err="1" smtClean="0">
                <a:latin typeface="달서힐링체Bold" pitchFamily="2" charset="-127"/>
                <a:ea typeface="달서힐링체Bold" pitchFamily="2" charset="-127"/>
              </a:rPr>
              <a:t>reviewService</a:t>
            </a:r>
            <a:r>
              <a:rPr lang="en-US" altLang="ko-KR" sz="2400" dirty="0" smtClean="0"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클래스에 있는 </a:t>
            </a:r>
            <a:r>
              <a:rPr lang="ko-KR" altLang="en-US" sz="2400" dirty="0" err="1" smtClean="0">
                <a:latin typeface="달서힐링체Bold" pitchFamily="2" charset="-127"/>
                <a:ea typeface="달서힐링체Bold" pitchFamily="2" charset="-127"/>
              </a:rPr>
              <a:t>메서드로</a:t>
            </a: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 평균 평점과 평점에 참여한 유저 수 구해줌</a:t>
            </a:r>
            <a:endParaRPr lang="en-US" altLang="ko-KR" sz="2400" dirty="0">
              <a:latin typeface="달서힐링체Bold" pitchFamily="2" charset="-127"/>
              <a:ea typeface="달서힐링체Bold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9" y="1154940"/>
            <a:ext cx="9217701" cy="1165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17" y="5530991"/>
            <a:ext cx="6142079" cy="4578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797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7709"/>
            <a:ext cx="18288000" cy="10287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94270" y="65188"/>
            <a:ext cx="1692876" cy="514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56989" y="155133"/>
            <a:ext cx="3583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04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피드백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78476" y="1421027"/>
            <a:ext cx="4868562" cy="1705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9536" y="9193427"/>
            <a:ext cx="2331307" cy="745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08206" y="2966299"/>
            <a:ext cx="10412626" cy="6235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187146" y="905140"/>
            <a:ext cx="9141254" cy="1511685"/>
          </a:xfrm>
          <a:prstGeom prst="roundRect">
            <a:avLst/>
          </a:prstGeom>
          <a:solidFill>
            <a:srgbClr val="90707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달서힐링체Bold" pitchFamily="2" charset="-127"/>
                <a:ea typeface="달서힐링체Bold" pitchFamily="2" charset="-127"/>
              </a:rPr>
              <a:t>포인트로 상품 응모하는 페이지를 만들려고 하였으나</a:t>
            </a:r>
            <a:endParaRPr lang="en-US" altLang="ko-KR" dirty="0">
              <a:solidFill>
                <a:sysClr val="windowText" lastClr="000000"/>
              </a:solidFill>
              <a:latin typeface="달서힐링체Bold" pitchFamily="2" charset="-127"/>
              <a:ea typeface="달서힐링체Bold" pitchFamily="2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달서힐링체Bold" pitchFamily="2" charset="-127"/>
                <a:ea typeface="달서힐링체Bold" pitchFamily="2" charset="-127"/>
              </a:rPr>
              <a:t>역량이 부족하였음</a:t>
            </a:r>
            <a:endParaRPr lang="en-US" altLang="ko-KR" dirty="0">
              <a:solidFill>
                <a:sysClr val="windowText" lastClr="000000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87146" y="3285143"/>
            <a:ext cx="9141254" cy="151168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달서힐링체Bold" pitchFamily="2" charset="-127"/>
                <a:ea typeface="달서힐링체Bold" pitchFamily="2" charset="-127"/>
              </a:rPr>
              <a:t>관리자로 상품추가나 변경을 하였을 경우 회원관리로 들어가져서 </a:t>
            </a:r>
            <a:endParaRPr lang="en-US" altLang="ko-KR" dirty="0">
              <a:solidFill>
                <a:sysClr val="windowText" lastClr="000000"/>
              </a:solidFill>
              <a:latin typeface="달서힐링체Bold" pitchFamily="2" charset="-127"/>
              <a:ea typeface="달서힐링체Bold" pitchFamily="2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달서힐링체Bold" pitchFamily="2" charset="-127"/>
                <a:ea typeface="달서힐링체Bold" pitchFamily="2" charset="-127"/>
              </a:rPr>
              <a:t>다시 상품관리를 </a:t>
            </a:r>
            <a:r>
              <a:rPr lang="ko-KR" altLang="en-US" dirty="0" err="1">
                <a:solidFill>
                  <a:sysClr val="windowText" lastClr="000000"/>
                </a:solidFill>
                <a:latin typeface="달서힐링체Bold" pitchFamily="2" charset="-127"/>
                <a:ea typeface="달서힐링체Bold" pitchFamily="2" charset="-127"/>
              </a:rPr>
              <a:t>눌러야하는</a:t>
            </a:r>
            <a:r>
              <a:rPr lang="ko-KR" altLang="en-US" dirty="0">
                <a:solidFill>
                  <a:sysClr val="windowText" lastClr="000000"/>
                </a:solidFill>
                <a:latin typeface="달서힐링체Bold" pitchFamily="2" charset="-127"/>
                <a:ea typeface="달서힐링체Bold" pitchFamily="2" charset="-127"/>
              </a:rPr>
              <a:t> 번거로움이 있었음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187146" y="5788017"/>
            <a:ext cx="9141254" cy="1511685"/>
          </a:xfrm>
          <a:prstGeom prst="roundRect">
            <a:avLst/>
          </a:prstGeom>
          <a:solidFill>
            <a:srgbClr val="90707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달서힐링체Bold" pitchFamily="2" charset="-127"/>
                <a:ea typeface="달서힐링체Bold" pitchFamily="2" charset="-127"/>
              </a:rPr>
              <a:t>관리자가 회원들에게 </a:t>
            </a:r>
            <a:r>
              <a:rPr lang="ko-KR" altLang="en-US" dirty="0" err="1">
                <a:solidFill>
                  <a:sysClr val="windowText" lastClr="000000"/>
                </a:solidFill>
                <a:latin typeface="달서힐링체Bold" pitchFamily="2" charset="-127"/>
                <a:ea typeface="달서힐링체Bold" pitchFamily="2" charset="-127"/>
              </a:rPr>
              <a:t>이메일을</a:t>
            </a:r>
            <a:r>
              <a:rPr lang="ko-KR" altLang="en-US" dirty="0">
                <a:solidFill>
                  <a:sysClr val="windowText" lastClr="000000"/>
                </a:solidFill>
                <a:latin typeface="달서힐링체Bold" pitchFamily="2" charset="-127"/>
                <a:ea typeface="달서힐링체Bold" pitchFamily="2" charset="-127"/>
              </a:rPr>
              <a:t> 전송할 수 있는 버튼은 있는데</a:t>
            </a:r>
            <a:endParaRPr lang="en-US" altLang="ko-KR" dirty="0">
              <a:solidFill>
                <a:sysClr val="windowText" lastClr="000000"/>
              </a:solidFill>
              <a:latin typeface="달서힐링체Bold" pitchFamily="2" charset="-127"/>
              <a:ea typeface="달서힐링체Bold" pitchFamily="2" charset="-127"/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달서힐링체Bold" pitchFamily="2" charset="-127"/>
                <a:ea typeface="달서힐링체Bold" pitchFamily="2" charset="-127"/>
              </a:rPr>
              <a:t>Gmail</a:t>
            </a:r>
            <a:r>
              <a:rPr lang="ko-KR" altLang="en-US" dirty="0">
                <a:solidFill>
                  <a:sysClr val="windowText" lastClr="000000"/>
                </a:solidFill>
                <a:latin typeface="달서힐링체Bold" pitchFamily="2" charset="-127"/>
                <a:ea typeface="달서힐링체Bold" pitchFamily="2" charset="-127"/>
              </a:rPr>
              <a:t>만 되어서 아쉬움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187146" y="8207762"/>
            <a:ext cx="9141254" cy="151168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달서힐링체Bold" pitchFamily="2" charset="-127"/>
                <a:ea typeface="달서힐링체Bold" pitchFamily="2" charset="-127"/>
              </a:rPr>
              <a:t>최종 </a:t>
            </a:r>
            <a:r>
              <a:rPr lang="ko-KR" altLang="en-US" dirty="0" err="1">
                <a:solidFill>
                  <a:schemeClr val="tx1"/>
                </a:solidFill>
                <a:latin typeface="달서힐링체Bold" pitchFamily="2" charset="-127"/>
                <a:ea typeface="달서힐링체Bold" pitchFamily="2" charset="-127"/>
              </a:rPr>
              <a:t>결제기능하는</a:t>
            </a:r>
            <a:r>
              <a:rPr lang="ko-KR" altLang="en-US" dirty="0">
                <a:solidFill>
                  <a:schemeClr val="tx1"/>
                </a:solidFill>
                <a:latin typeface="달서힐링체Bold" pitchFamily="2" charset="-127"/>
                <a:ea typeface="달서힐링체Bold" pitchFamily="2" charset="-127"/>
              </a:rPr>
              <a:t> 것을 </a:t>
            </a:r>
            <a:r>
              <a:rPr lang="ko-KR" altLang="en-US">
                <a:solidFill>
                  <a:schemeClr val="tx1"/>
                </a:solidFill>
                <a:latin typeface="달서힐링체Bold" pitchFamily="2" charset="-127"/>
                <a:ea typeface="달서힐링체Bold" pitchFamily="2" charset="-127"/>
              </a:rPr>
              <a:t>구현하지 </a:t>
            </a:r>
            <a:r>
              <a:rPr lang="ko-KR" altLang="en-US" smtClean="0">
                <a:solidFill>
                  <a:schemeClr val="tx1"/>
                </a:solidFill>
                <a:latin typeface="달서힐링체Bold" pitchFamily="2" charset="-127"/>
                <a:ea typeface="달서힐링체Bold" pitchFamily="2" charset="-127"/>
              </a:rPr>
              <a:t>못함</a:t>
            </a:r>
            <a:endParaRPr lang="en-US" altLang="ko-KR" smtClean="0">
              <a:solidFill>
                <a:schemeClr val="tx1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1801091" y="1303407"/>
            <a:ext cx="747628" cy="747628"/>
          </a:xfrm>
          <a:prstGeom prst="flowChartConnector">
            <a:avLst/>
          </a:prstGeom>
          <a:solidFill>
            <a:srgbClr val="B8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달서힐링체Bold" pitchFamily="2" charset="-127"/>
                <a:ea typeface="달서힐링체Bold" pitchFamily="2" charset="-127"/>
              </a:rPr>
              <a:t>1</a:t>
            </a:r>
            <a:endParaRPr lang="ko-KR" altLang="en-US" sz="2800" b="1" dirty="0">
              <a:latin typeface="달서힐링체Bold" pitchFamily="2" charset="-127"/>
              <a:ea typeface="달서힐링체Bold" pitchFamily="2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1801091" y="3684550"/>
            <a:ext cx="747628" cy="747628"/>
          </a:xfrm>
          <a:prstGeom prst="flowChartConnector">
            <a:avLst/>
          </a:prstGeom>
          <a:solidFill>
            <a:srgbClr val="B8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달서힐링체Bold" pitchFamily="2" charset="-127"/>
                <a:ea typeface="달서힐링체Bold" pitchFamily="2" charset="-127"/>
              </a:rPr>
              <a:t>2</a:t>
            </a:r>
            <a:endParaRPr lang="ko-KR" altLang="en-US" sz="2800" b="1" dirty="0">
              <a:latin typeface="달서힐링체Bold" pitchFamily="2" charset="-127"/>
              <a:ea typeface="달서힐링체Bold" pitchFamily="2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1801091" y="6170045"/>
            <a:ext cx="747628" cy="747628"/>
          </a:xfrm>
          <a:prstGeom prst="flowChartConnector">
            <a:avLst/>
          </a:prstGeom>
          <a:solidFill>
            <a:srgbClr val="B8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달서힐링체Bold" pitchFamily="2" charset="-127"/>
                <a:ea typeface="달서힐링체Bold" pitchFamily="2" charset="-127"/>
              </a:rPr>
              <a:t>3</a:t>
            </a:r>
            <a:endParaRPr lang="ko-KR" altLang="en-US" sz="2800" b="1" dirty="0">
              <a:latin typeface="달서힐링체Bold" pitchFamily="2" charset="-127"/>
              <a:ea typeface="달서힐링체Bold" pitchFamily="2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1801091" y="8589790"/>
            <a:ext cx="747628" cy="747628"/>
          </a:xfrm>
          <a:prstGeom prst="flowChartConnector">
            <a:avLst/>
          </a:prstGeom>
          <a:solidFill>
            <a:srgbClr val="B8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달서힐링체Bold" pitchFamily="2" charset="-127"/>
                <a:ea typeface="달서힐링체Bold" pitchFamily="2" charset="-127"/>
              </a:rPr>
              <a:t>4</a:t>
            </a:r>
            <a:endParaRPr lang="ko-KR" altLang="en-US" sz="2800" b="1" dirty="0">
              <a:latin typeface="달서힐링체Bold" pitchFamily="2" charset="-127"/>
              <a:ea typeface="달서힐링체Bold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6989" y="9156716"/>
            <a:ext cx="1044102" cy="180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2" y="1252537"/>
            <a:ext cx="17821275" cy="7781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xmlns="" id="{E4C98551-A207-405C-8DE8-8F3CA46D0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735709"/>
              </p:ext>
            </p:extLst>
          </p:nvPr>
        </p:nvGraphicFramePr>
        <p:xfrm>
          <a:off x="1099606" y="966764"/>
          <a:ext cx="16461884" cy="8815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717">
                  <a:extLst>
                    <a:ext uri="{9D8B030D-6E8A-4147-A177-3AD203B41FA5}">
                      <a16:colId xmlns:a16="http://schemas.microsoft.com/office/drawing/2014/main" xmlns="" val="3658838011"/>
                    </a:ext>
                  </a:extLst>
                </a:gridCol>
                <a:gridCol w="3023912">
                  <a:extLst>
                    <a:ext uri="{9D8B030D-6E8A-4147-A177-3AD203B41FA5}">
                      <a16:colId xmlns:a16="http://schemas.microsoft.com/office/drawing/2014/main" xmlns="" val="1069192115"/>
                    </a:ext>
                  </a:extLst>
                </a:gridCol>
                <a:gridCol w="9355269">
                  <a:extLst>
                    <a:ext uri="{9D8B030D-6E8A-4147-A177-3AD203B41FA5}">
                      <a16:colId xmlns:a16="http://schemas.microsoft.com/office/drawing/2014/main" xmlns="" val="21228462"/>
                    </a:ext>
                  </a:extLst>
                </a:gridCol>
                <a:gridCol w="2880986">
                  <a:extLst>
                    <a:ext uri="{9D8B030D-6E8A-4147-A177-3AD203B41FA5}">
                      <a16:colId xmlns:a16="http://schemas.microsoft.com/office/drawing/2014/main" xmlns="" val="3454209294"/>
                    </a:ext>
                  </a:extLst>
                </a:gridCol>
              </a:tblGrid>
              <a:tr h="758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달서힐링체Bold" pitchFamily="2" charset="-127"/>
                          <a:ea typeface="달서힐링체Bold" pitchFamily="2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8D8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달서힐링체Bold" pitchFamily="2" charset="-127"/>
                          <a:ea typeface="달서힐링체Bold" pitchFamily="2" charset="-127"/>
                        </a:rPr>
                        <a:t>요구사항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8D8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달서힐링체Bold" pitchFamily="2" charset="-127"/>
                          <a:ea typeface="달서힐링체Bold" pitchFamily="2" charset="-127"/>
                        </a:rPr>
                        <a:t>세부사항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8D8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달서힐링체Bold" pitchFamily="2" charset="-127"/>
                          <a:ea typeface="달서힐링체Bold" pitchFamily="2" charset="-127"/>
                        </a:rPr>
                        <a:t>비고</a:t>
                      </a:r>
                      <a:endParaRPr lang="en-US" altLang="ko-KR" sz="2400" dirty="0">
                        <a:latin typeface="달서힐링체Bold" pitchFamily="2" charset="-127"/>
                        <a:ea typeface="달서힐링체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8D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9804698"/>
                  </a:ext>
                </a:extLst>
              </a:tr>
              <a:tr h="1988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1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메인페이지</a:t>
                      </a:r>
                      <a:endParaRPr lang="ko-KR" altLang="en-US" sz="24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카테고리 구분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로그인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회원 가입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전체 검색 기능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메인 화면 상단 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할인 제품 나타내기 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퀵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 메뉴 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최근 본 상품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바로가기 기능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44339197"/>
                  </a:ext>
                </a:extLst>
              </a:tr>
              <a:tr h="1611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2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공지사항 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글쓰기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수정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삭제 가능 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Q&amp;A 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글쓰기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수정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삭제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답글 달기 가능 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커뮤니티 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글쓰기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수정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삭제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답글 달기 가능 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이벤트 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글쓰기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수정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삭제 가능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공지사항</a:t>
                      </a:r>
                      <a:r>
                        <a:rPr lang="en-US" altLang="ko-KR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이벤트는 관리자만 글쓰기 가능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0411907"/>
                  </a:ext>
                </a:extLst>
              </a:tr>
              <a:tr h="1611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3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관리자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관리자 정보 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구매내역조회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문의 내역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개인정보변경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회원탈퇴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관리자 기능 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회원관리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상품 관리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(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추가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삭제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수정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회원 관리 바로 가기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53341752"/>
                  </a:ext>
                </a:extLst>
              </a:tr>
              <a:tr h="1234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4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사용자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회원 정보 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구매내역조회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문의 내역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개인정보변경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회원탈퇴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장바구니 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상품 종류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개수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수량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가격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전체 합계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포인트 확인 가능 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5695950"/>
                  </a:ext>
                </a:extLst>
              </a:tr>
              <a:tr h="1611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5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책 상세보기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책 정보 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제목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작가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평점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재고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출판사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출간날짜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카테고리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포인트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책 소개 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장바구니 기능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리뷰 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리뷰 쓰기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수정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삭제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리뷰 </a:t>
                      </a:r>
                      <a:r>
                        <a:rPr lang="ko-KR" altLang="en-US" sz="20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별점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 기능 추가 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참여자 수</a:t>
                      </a:r>
                      <a:r>
                        <a:rPr lang="en-US" altLang="ko-KR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평균 나타내기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124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10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E754A613-AAC1-4BF3-B138-861663749773}"/>
              </a:ext>
            </a:extLst>
          </p:cNvPr>
          <p:cNvGrpSpPr/>
          <p:nvPr/>
        </p:nvGrpSpPr>
        <p:grpSpPr>
          <a:xfrm>
            <a:off x="962739" y="1974363"/>
            <a:ext cx="11718315" cy="7553717"/>
            <a:chOff x="962739" y="1974363"/>
            <a:chExt cx="11718315" cy="7553717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xmlns="" id="{4F0747B1-15D4-4050-9764-B025194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2739" y="1974363"/>
              <a:ext cx="11718315" cy="7553717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815A41E4-9C1A-459C-A172-44EA59566AA9}"/>
                </a:ext>
              </a:extLst>
            </p:cNvPr>
            <p:cNvSpPr/>
            <p:nvPr/>
          </p:nvSpPr>
          <p:spPr>
            <a:xfrm>
              <a:off x="9885850" y="2476297"/>
              <a:ext cx="1031531" cy="513994"/>
            </a:xfrm>
            <a:prstGeom prst="rect">
              <a:avLst/>
            </a:prstGeom>
            <a:noFill/>
            <a:ln w="57150">
              <a:solidFill>
                <a:srgbClr val="B96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C913F2A7-4B98-40DC-8366-CC8F6F9ECF7D}"/>
              </a:ext>
            </a:extLst>
          </p:cNvPr>
          <p:cNvGrpSpPr/>
          <p:nvPr/>
        </p:nvGrpSpPr>
        <p:grpSpPr>
          <a:xfrm>
            <a:off x="13115834" y="1472444"/>
            <a:ext cx="4811920" cy="8123867"/>
            <a:chOff x="13479991" y="1381337"/>
            <a:chExt cx="4669464" cy="796173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xmlns="" id="{18CC6987-6E27-45F9-8C73-29FAC0C9C936}"/>
                </a:ext>
              </a:extLst>
            </p:cNvPr>
            <p:cNvSpPr/>
            <p:nvPr/>
          </p:nvSpPr>
          <p:spPr>
            <a:xfrm>
              <a:off x="13479991" y="1930886"/>
              <a:ext cx="4669464" cy="74121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B96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872451C0-6BBA-4445-A0F7-24DF612033AA}"/>
                </a:ext>
              </a:extLst>
            </p:cNvPr>
            <p:cNvSpPr txBox="1"/>
            <p:nvPr/>
          </p:nvSpPr>
          <p:spPr>
            <a:xfrm>
              <a:off x="14926138" y="1381337"/>
              <a:ext cx="1759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달서힐링체Bold" pitchFamily="2" charset="-127"/>
                  <a:ea typeface="달서힐링체Bold" pitchFamily="2" charset="-127"/>
                </a:rPr>
                <a:t>메인 페이지 </a:t>
              </a:r>
              <a:endParaRPr lang="en-US" altLang="ko-KR" sz="2400" dirty="0">
                <a:latin typeface="달서힐링체Bold" pitchFamily="2" charset="-127"/>
                <a:ea typeface="달서힐링체Bold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6F039704-3473-4FAC-9EF6-697117C46ECE}"/>
                </a:ext>
              </a:extLst>
            </p:cNvPr>
            <p:cNvSpPr txBox="1"/>
            <p:nvPr/>
          </p:nvSpPr>
          <p:spPr>
            <a:xfrm>
              <a:off x="13625988" y="2236121"/>
              <a:ext cx="4414282" cy="6863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Header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 로고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메인 이동 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Header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 로그인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/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회원가입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로그인 화면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및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	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회원 가입 창 이동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Header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카테고리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각 해당 페이지 이동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Header </a:t>
              </a:r>
              <a:r>
                <a:rPr lang="ko-KR" altLang="en-US" sz="2000" dirty="0" err="1">
                  <a:latin typeface="달서힐링체Bold" pitchFamily="2" charset="-127"/>
                  <a:ea typeface="달서힐링체Bold" pitchFamily="2" charset="-127"/>
                </a:rPr>
                <a:t>검색창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책 제목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, </a:t>
              </a:r>
              <a:r>
                <a:rPr lang="ko-KR" altLang="en-US" sz="2000" dirty="0" err="1">
                  <a:latin typeface="달서힐링체Bold" pitchFamily="2" charset="-127"/>
                  <a:ea typeface="달서힐링체Bold" pitchFamily="2" charset="-127"/>
                </a:rPr>
                <a:t>작가명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 입력 및 검색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Side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서적 종류별 카테고리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각 해당 페이지 이동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 err="1">
                  <a:latin typeface="달서힐링체Bold" pitchFamily="2" charset="-127"/>
                  <a:ea typeface="달서힐링체Bold" pitchFamily="2" charset="-127"/>
                </a:rPr>
                <a:t>퀵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 메뉴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(Q&amp;A,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장바구니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,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마이페이지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)</a:t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  클릭 시 해당 페이지 이동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	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최근 본 상품 확인 가능 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추천 상품 리스트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상품 상세 보기로 이동 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2F2E3320-C997-4AF1-9F44-1ADB539F7D79}"/>
              </a:ext>
            </a:extLst>
          </p:cNvPr>
          <p:cNvGrpSpPr/>
          <p:nvPr/>
        </p:nvGrpSpPr>
        <p:grpSpPr>
          <a:xfrm>
            <a:off x="970300" y="1953462"/>
            <a:ext cx="11710754" cy="7610551"/>
            <a:chOff x="970300" y="1953462"/>
            <a:chExt cx="11710754" cy="761055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701987D0-2956-4341-A625-243A13680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0300" y="1953462"/>
              <a:ext cx="11710754" cy="7610551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A3A99184-ACF5-4BD9-9FB9-0F6B55F8829B}"/>
                </a:ext>
              </a:extLst>
            </p:cNvPr>
            <p:cNvSpPr/>
            <p:nvPr/>
          </p:nvSpPr>
          <p:spPr>
            <a:xfrm>
              <a:off x="8976630" y="2443494"/>
              <a:ext cx="901660" cy="513994"/>
            </a:xfrm>
            <a:prstGeom prst="rect">
              <a:avLst/>
            </a:prstGeom>
            <a:noFill/>
            <a:ln w="57150">
              <a:solidFill>
                <a:srgbClr val="B96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AE46CA63-2FF0-41D7-BC7E-38EF52F9E0F2}"/>
              </a:ext>
            </a:extLst>
          </p:cNvPr>
          <p:cNvGrpSpPr/>
          <p:nvPr/>
        </p:nvGrpSpPr>
        <p:grpSpPr>
          <a:xfrm>
            <a:off x="970300" y="1909979"/>
            <a:ext cx="11710754" cy="7618101"/>
            <a:chOff x="1233537" y="1855005"/>
            <a:chExt cx="11710754" cy="761810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6A263297-73E4-4E3C-95B7-F9D3DA98B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3537" y="1862555"/>
              <a:ext cx="11710754" cy="754884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1EE9F635-C786-449F-A9D6-507C68D34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3537" y="1855005"/>
              <a:ext cx="11710754" cy="76105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EE56AC5A-118F-459E-8C0A-FBB98238A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3537" y="1862555"/>
              <a:ext cx="11710754" cy="7610551"/>
            </a:xfrm>
            <a:prstGeom prst="rect">
              <a:avLst/>
            </a:prstGeom>
          </p:spPr>
        </p:pic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xmlns="" id="{4BFAFB18-4A74-4506-A166-92B1EB0B4C01}"/>
                </a:ext>
              </a:extLst>
            </p:cNvPr>
            <p:cNvSpPr/>
            <p:nvPr/>
          </p:nvSpPr>
          <p:spPr>
            <a:xfrm>
              <a:off x="1905524" y="2176327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xmlns="" id="{D79DAF9A-1ECF-40A9-BDB4-3DFCED736B7A}"/>
                </a:ext>
              </a:extLst>
            </p:cNvPr>
            <p:cNvSpPr/>
            <p:nvPr/>
          </p:nvSpPr>
          <p:spPr>
            <a:xfrm>
              <a:off x="8458724" y="2236121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xmlns="" id="{9DCDE33E-A895-4B74-8337-502D46062CA7}"/>
                </a:ext>
              </a:extLst>
            </p:cNvPr>
            <p:cNvSpPr/>
            <p:nvPr/>
          </p:nvSpPr>
          <p:spPr>
            <a:xfrm>
              <a:off x="1517596" y="3686472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xmlns="" id="{BB074B8D-2473-4AB2-9296-5A92C58F0F41}"/>
                </a:ext>
              </a:extLst>
            </p:cNvPr>
            <p:cNvSpPr/>
            <p:nvPr/>
          </p:nvSpPr>
          <p:spPr>
            <a:xfrm>
              <a:off x="9470106" y="3700326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xmlns="" id="{7BD25E96-3C26-4F06-BFF7-AEB2105822C1}"/>
                </a:ext>
              </a:extLst>
            </p:cNvPr>
            <p:cNvSpPr/>
            <p:nvPr/>
          </p:nvSpPr>
          <p:spPr>
            <a:xfrm>
              <a:off x="2958470" y="5267211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xmlns="" id="{5A7FB96A-EC53-4EFD-A51D-1689637F4763}"/>
                </a:ext>
              </a:extLst>
            </p:cNvPr>
            <p:cNvSpPr/>
            <p:nvPr/>
          </p:nvSpPr>
          <p:spPr>
            <a:xfrm>
              <a:off x="2445852" y="8106073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xmlns="" id="{8196FD4D-766E-4D65-AA87-3A145B8EC473}"/>
                </a:ext>
              </a:extLst>
            </p:cNvPr>
            <p:cNvSpPr/>
            <p:nvPr/>
          </p:nvSpPr>
          <p:spPr>
            <a:xfrm>
              <a:off x="8950036" y="5944763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94269" y="320590"/>
            <a:ext cx="421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스토리보드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52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175F00CF-E471-4F2B-BCC1-314267DBE6EF}"/>
              </a:ext>
            </a:extLst>
          </p:cNvPr>
          <p:cNvGrpSpPr/>
          <p:nvPr/>
        </p:nvGrpSpPr>
        <p:grpSpPr>
          <a:xfrm>
            <a:off x="13115834" y="1472444"/>
            <a:ext cx="4811920" cy="8123867"/>
            <a:chOff x="13479991" y="1381337"/>
            <a:chExt cx="4669464" cy="796173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xmlns="" id="{25E418E1-CA82-4702-9139-F947182C2555}"/>
                </a:ext>
              </a:extLst>
            </p:cNvPr>
            <p:cNvSpPr/>
            <p:nvPr/>
          </p:nvSpPr>
          <p:spPr>
            <a:xfrm>
              <a:off x="13479991" y="1930886"/>
              <a:ext cx="4669464" cy="74121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B96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1D0907D1-0E35-4BE7-9B1D-CDFDC22A9C73}"/>
                </a:ext>
              </a:extLst>
            </p:cNvPr>
            <p:cNvSpPr txBox="1"/>
            <p:nvPr/>
          </p:nvSpPr>
          <p:spPr>
            <a:xfrm>
              <a:off x="14926137" y="1381337"/>
              <a:ext cx="2174682" cy="45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달서힐링체Bold" pitchFamily="2" charset="-127"/>
                  <a:ea typeface="달서힐링체Bold" pitchFamily="2" charset="-127"/>
                </a:rPr>
                <a:t>게시판 </a:t>
              </a:r>
              <a:r>
                <a:rPr lang="ko-KR" altLang="en-US" sz="2400" dirty="0">
                  <a:latin typeface="달서힐링체Bold" pitchFamily="2" charset="-127"/>
                  <a:ea typeface="달서힐링체Bold" pitchFamily="2" charset="-127"/>
                </a:rPr>
                <a:t>페이지 </a:t>
              </a:r>
              <a:endParaRPr lang="en-US" altLang="ko-KR" sz="2400" dirty="0">
                <a:latin typeface="달서힐링체Bold" pitchFamily="2" charset="-127"/>
                <a:ea typeface="달서힐링체Bold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510546A-0984-40C2-8414-22464BB47DDD}"/>
                </a:ext>
              </a:extLst>
            </p:cNvPr>
            <p:cNvSpPr txBox="1"/>
            <p:nvPr/>
          </p:nvSpPr>
          <p:spPr>
            <a:xfrm>
              <a:off x="13625988" y="2670618"/>
              <a:ext cx="4523467" cy="1900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게시판 목록 보기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글 제목 클릭 시 해당 페이지로 이동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글쓰기 버튼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글쓰기 페이지로 이동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EC8D69EA-A9DC-47B6-8C65-6D87088653BB}"/>
              </a:ext>
            </a:extLst>
          </p:cNvPr>
          <p:cNvGrpSpPr/>
          <p:nvPr/>
        </p:nvGrpSpPr>
        <p:grpSpPr>
          <a:xfrm>
            <a:off x="831754" y="2098313"/>
            <a:ext cx="11718315" cy="7574618"/>
            <a:chOff x="831754" y="2098313"/>
            <a:chExt cx="11718315" cy="757461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4420722E-D2AF-4ECB-B73D-C370D4708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754" y="2098313"/>
              <a:ext cx="11718315" cy="757461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AB561CC9-8FBE-4825-BC16-5F2F4493C67B}"/>
                </a:ext>
              </a:extLst>
            </p:cNvPr>
            <p:cNvSpPr/>
            <p:nvPr/>
          </p:nvSpPr>
          <p:spPr>
            <a:xfrm>
              <a:off x="2410691" y="4059382"/>
              <a:ext cx="969818" cy="443345"/>
            </a:xfrm>
            <a:prstGeom prst="rect">
              <a:avLst/>
            </a:prstGeom>
            <a:noFill/>
            <a:ln w="53975">
              <a:solidFill>
                <a:srgbClr val="B96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C0D4FAA9-D3F9-45AC-87AF-0771124D3513}"/>
                </a:ext>
              </a:extLst>
            </p:cNvPr>
            <p:cNvSpPr/>
            <p:nvPr/>
          </p:nvSpPr>
          <p:spPr>
            <a:xfrm>
              <a:off x="4626937" y="4059382"/>
              <a:ext cx="2605136" cy="443345"/>
            </a:xfrm>
            <a:prstGeom prst="rect">
              <a:avLst/>
            </a:prstGeom>
            <a:noFill/>
            <a:ln w="53975">
              <a:solidFill>
                <a:srgbClr val="B96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4269" y="320590"/>
            <a:ext cx="421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스토리보드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80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5DC6CD84-4228-4D73-BCA1-FCD707976CD8}"/>
              </a:ext>
            </a:extLst>
          </p:cNvPr>
          <p:cNvGrpSpPr/>
          <p:nvPr/>
        </p:nvGrpSpPr>
        <p:grpSpPr>
          <a:xfrm>
            <a:off x="775536" y="2163007"/>
            <a:ext cx="11416462" cy="7424202"/>
            <a:chOff x="775536" y="2163007"/>
            <a:chExt cx="11416462" cy="7424202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817AE308-616C-4404-B9AC-9460DE7F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536" y="2163007"/>
              <a:ext cx="11416462" cy="7424202"/>
            </a:xfrm>
            <a:prstGeom prst="rect">
              <a:avLst/>
            </a:prstGeom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xmlns="" id="{7C535BF7-3D04-463C-823D-C8EE796E80A7}"/>
                </a:ext>
              </a:extLst>
            </p:cNvPr>
            <p:cNvGrpSpPr/>
            <p:nvPr/>
          </p:nvGrpSpPr>
          <p:grpSpPr>
            <a:xfrm>
              <a:off x="4981232" y="4822101"/>
              <a:ext cx="3951746" cy="3898971"/>
              <a:chOff x="4981232" y="4822101"/>
              <a:chExt cx="3951746" cy="3898971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xmlns="" id="{D7A533C2-9FA1-4484-B60F-D16392A61DCD}"/>
                  </a:ext>
                </a:extLst>
              </p:cNvPr>
              <p:cNvSpPr/>
              <p:nvPr/>
            </p:nvSpPr>
            <p:spPr>
              <a:xfrm>
                <a:off x="4981232" y="4822101"/>
                <a:ext cx="387928" cy="424387"/>
              </a:xfrm>
              <a:prstGeom prst="roundRect">
                <a:avLst/>
              </a:prstGeom>
              <a:solidFill>
                <a:srgbClr val="B9655F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5</a:t>
                </a:r>
                <a:endParaRPr lang="ko-KR" altLang="en-US" dirty="0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xmlns="" id="{596E5F7D-5679-4308-AF52-69295FB4403B}"/>
                  </a:ext>
                </a:extLst>
              </p:cNvPr>
              <p:cNvSpPr/>
              <p:nvPr/>
            </p:nvSpPr>
            <p:spPr>
              <a:xfrm>
                <a:off x="8545050" y="4839172"/>
                <a:ext cx="387928" cy="424387"/>
              </a:xfrm>
              <a:prstGeom prst="roundRect">
                <a:avLst/>
              </a:prstGeom>
              <a:solidFill>
                <a:srgbClr val="B9655F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6</a:t>
                </a:r>
                <a:endParaRPr lang="ko-KR" altLang="en-US" dirty="0"/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xmlns="" id="{76028F4E-C315-42AE-A9FE-43D513C27567}"/>
                  </a:ext>
                </a:extLst>
              </p:cNvPr>
              <p:cNvSpPr/>
              <p:nvPr/>
            </p:nvSpPr>
            <p:spPr>
              <a:xfrm>
                <a:off x="6722488" y="8296685"/>
                <a:ext cx="387928" cy="424387"/>
              </a:xfrm>
              <a:prstGeom prst="roundRect">
                <a:avLst/>
              </a:prstGeom>
              <a:solidFill>
                <a:srgbClr val="B9655F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7</a:t>
                </a:r>
                <a:endParaRPr lang="ko-KR" altLang="en-US" dirty="0"/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DDF5EBD3-56B5-42A2-A8F1-98CA12026C83}"/>
              </a:ext>
            </a:extLst>
          </p:cNvPr>
          <p:cNvGrpSpPr/>
          <p:nvPr/>
        </p:nvGrpSpPr>
        <p:grpSpPr>
          <a:xfrm>
            <a:off x="719973" y="2159573"/>
            <a:ext cx="11472026" cy="7369876"/>
            <a:chOff x="719973" y="2159573"/>
            <a:chExt cx="11472026" cy="73698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95DCBBD2-E5D9-4CB8-AB40-251BB6B6A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973" y="2159573"/>
              <a:ext cx="11472025" cy="716861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357C532D-C0A5-4E5B-ABAC-EFD2592F4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974" y="2163007"/>
              <a:ext cx="11472025" cy="7366442"/>
            </a:xfrm>
            <a:prstGeom prst="rect">
              <a:avLst/>
            </a:prstGeom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xmlns="" id="{0B037A05-348A-49EF-B49F-89D71DFDA062}"/>
                </a:ext>
              </a:extLst>
            </p:cNvPr>
            <p:cNvSpPr/>
            <p:nvPr/>
          </p:nvSpPr>
          <p:spPr>
            <a:xfrm>
              <a:off x="3734321" y="3718973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xmlns="" id="{EA0F7EB8-4BC2-4096-833A-8CB594352D4E}"/>
                </a:ext>
              </a:extLst>
            </p:cNvPr>
            <p:cNvSpPr/>
            <p:nvPr/>
          </p:nvSpPr>
          <p:spPr>
            <a:xfrm>
              <a:off x="4981232" y="4822101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xmlns="" id="{355F75F3-7B2A-4656-B1E3-809EF97BA992}"/>
                </a:ext>
              </a:extLst>
            </p:cNvPr>
            <p:cNvSpPr/>
            <p:nvPr/>
          </p:nvSpPr>
          <p:spPr>
            <a:xfrm>
              <a:off x="5175196" y="7595251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xmlns="" id="{D43AD0A7-4955-4BA0-9219-6E0AEBBC75F9}"/>
                </a:ext>
              </a:extLst>
            </p:cNvPr>
            <p:cNvSpPr/>
            <p:nvPr/>
          </p:nvSpPr>
          <p:spPr>
            <a:xfrm>
              <a:off x="5563124" y="8141064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51A6B55E-038F-46B0-9511-E64DA79090EB}"/>
              </a:ext>
            </a:extLst>
          </p:cNvPr>
          <p:cNvGrpSpPr/>
          <p:nvPr/>
        </p:nvGrpSpPr>
        <p:grpSpPr>
          <a:xfrm>
            <a:off x="13115834" y="1472444"/>
            <a:ext cx="4811920" cy="8123867"/>
            <a:chOff x="13479991" y="1381337"/>
            <a:chExt cx="4669464" cy="796173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xmlns="" id="{9109B2CB-0CBE-4129-87A1-F739730A858E}"/>
                </a:ext>
              </a:extLst>
            </p:cNvPr>
            <p:cNvSpPr/>
            <p:nvPr/>
          </p:nvSpPr>
          <p:spPr>
            <a:xfrm>
              <a:off x="13479991" y="1930886"/>
              <a:ext cx="4669464" cy="74121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B96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35C4E3F-FE4F-4EE0-9F4F-CF14B48CB8F7}"/>
                </a:ext>
              </a:extLst>
            </p:cNvPr>
            <p:cNvSpPr txBox="1"/>
            <p:nvPr/>
          </p:nvSpPr>
          <p:spPr>
            <a:xfrm>
              <a:off x="14262139" y="1381337"/>
              <a:ext cx="3141978" cy="45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달서힐링체Bold" pitchFamily="2" charset="-127"/>
                  <a:ea typeface="달서힐링체Bold" pitchFamily="2" charset="-127"/>
                </a:rPr>
                <a:t>상품 보기</a:t>
              </a:r>
              <a:r>
                <a:rPr lang="en-US" altLang="ko-KR" sz="2400" dirty="0">
                  <a:latin typeface="달서힐링체Bold" pitchFamily="2" charset="-127"/>
                  <a:ea typeface="달서힐링체Bold" pitchFamily="2" charset="-127"/>
                </a:rPr>
                <a:t>&amp; </a:t>
              </a:r>
              <a:r>
                <a:rPr lang="ko-KR" altLang="en-US" sz="2400" dirty="0">
                  <a:latin typeface="달서힐링체Bold" pitchFamily="2" charset="-127"/>
                  <a:ea typeface="달서힐링체Bold" pitchFamily="2" charset="-127"/>
                </a:rPr>
                <a:t>상세  페이지 </a:t>
              </a:r>
              <a:endParaRPr lang="en-US" altLang="ko-KR" sz="2400" dirty="0">
                <a:latin typeface="달서힐링체Bold" pitchFamily="2" charset="-127"/>
                <a:ea typeface="달서힐링체Bold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0827051A-32AE-4466-AA87-8310A7800498}"/>
                </a:ext>
              </a:extLst>
            </p:cNvPr>
            <p:cNvSpPr txBox="1"/>
            <p:nvPr/>
          </p:nvSpPr>
          <p:spPr>
            <a:xfrm>
              <a:off x="13625988" y="2236121"/>
              <a:ext cx="4523467" cy="6123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상품 보기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해당 페이지 이동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 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상품 이미지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상품 확인 위한 이미지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상품 이름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/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가격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이름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/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가격 한 눈에 확인 가능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상세보기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상세 페이지로 이동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상품 이미지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상품 확인 위한 이미지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상품 소개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상품 상세 정보 확인 가능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책 소개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 /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리뷰 페이지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상품 상세 소개 및 리뷰 남기기 가능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94269" y="320590"/>
            <a:ext cx="421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스토리보드</a:t>
            </a:r>
          </a:p>
        </p:txBody>
      </p:sp>
    </p:spTree>
    <p:extLst>
      <p:ext uri="{BB962C8B-B14F-4D97-AF65-F5344CB8AC3E}">
        <p14:creationId xmlns:p14="http://schemas.microsoft.com/office/powerpoint/2010/main" val="424021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1135</Words>
  <Application>Microsoft Office PowerPoint</Application>
  <PresentationFormat>사용자 지정</PresentationFormat>
  <Paragraphs>247</Paragraphs>
  <Slides>38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Arial</vt:lpstr>
      <vt:lpstr>맑은 고딕</vt:lpstr>
      <vt:lpstr>Calibri</vt:lpstr>
      <vt:lpstr>달서힐링체Bold</vt:lpstr>
      <vt:lpstr>DalseoHealing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505</cp:lastModifiedBy>
  <cp:revision>60</cp:revision>
  <dcterms:created xsi:type="dcterms:W3CDTF">2022-08-28T12:24:45Z</dcterms:created>
  <dcterms:modified xsi:type="dcterms:W3CDTF">2022-08-31T11:31:35Z</dcterms:modified>
</cp:coreProperties>
</file>